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73" r:id="rId2"/>
    <p:sldId id="310" r:id="rId3"/>
    <p:sldId id="318" r:id="rId4"/>
    <p:sldId id="281" r:id="rId5"/>
    <p:sldId id="282" r:id="rId6"/>
    <p:sldId id="320" r:id="rId7"/>
    <p:sldId id="284" r:id="rId8"/>
    <p:sldId id="285" r:id="rId9"/>
    <p:sldId id="286" r:id="rId10"/>
    <p:sldId id="287" r:id="rId11"/>
    <p:sldId id="317" r:id="rId12"/>
    <p:sldId id="329" r:id="rId13"/>
    <p:sldId id="288" r:id="rId14"/>
    <p:sldId id="348" r:id="rId15"/>
    <p:sldId id="313" r:id="rId16"/>
    <p:sldId id="307" r:id="rId17"/>
    <p:sldId id="340" r:id="rId18"/>
    <p:sldId id="341" r:id="rId19"/>
    <p:sldId id="294" r:id="rId20"/>
    <p:sldId id="314" r:id="rId21"/>
    <p:sldId id="296" r:id="rId22"/>
    <p:sldId id="321" r:id="rId23"/>
    <p:sldId id="328" r:id="rId24"/>
    <p:sldId id="298" r:id="rId25"/>
    <p:sldId id="315" r:id="rId26"/>
    <p:sldId id="299" r:id="rId27"/>
    <p:sldId id="305" r:id="rId28"/>
    <p:sldId id="342" r:id="rId29"/>
    <p:sldId id="322" r:id="rId30"/>
    <p:sldId id="312" r:id="rId31"/>
    <p:sldId id="283" r:id="rId32"/>
    <p:sldId id="323" r:id="rId33"/>
    <p:sldId id="324" r:id="rId34"/>
    <p:sldId id="334" r:id="rId35"/>
    <p:sldId id="325" r:id="rId36"/>
    <p:sldId id="326" r:id="rId37"/>
    <p:sldId id="335" r:id="rId38"/>
    <p:sldId id="327" r:id="rId39"/>
    <p:sldId id="330" r:id="rId40"/>
    <p:sldId id="349" r:id="rId41"/>
    <p:sldId id="331" r:id="rId42"/>
    <p:sldId id="350" r:id="rId43"/>
    <p:sldId id="332" r:id="rId44"/>
    <p:sldId id="333" r:id="rId45"/>
    <p:sldId id="336" r:id="rId46"/>
    <p:sldId id="337" r:id="rId47"/>
    <p:sldId id="339" r:id="rId48"/>
    <p:sldId id="338" r:id="rId49"/>
    <p:sldId id="306" r:id="rId50"/>
    <p:sldId id="347" r:id="rId5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D9D2C"/>
    <a:srgbClr val="00689B"/>
    <a:srgbClr val="262A63"/>
    <a:srgbClr val="9CB63C"/>
    <a:srgbClr val="00A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3372" autoAdjust="0"/>
  </p:normalViewPr>
  <p:slideViewPr>
    <p:cSldViewPr snapToGrid="0">
      <p:cViewPr varScale="1">
        <p:scale>
          <a:sx n="95" d="100"/>
          <a:sy n="95" d="100"/>
        </p:scale>
        <p:origin x="20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06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9F95BE-B1A8-4712-A67A-C3BF297A45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9B2FB-E9CA-4CF5-84FE-D88247A917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0022B-BF08-401C-8C14-9DCBCC1010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22DF4-0AEF-49E1-A8F2-BCF16B88D3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A94EFF0-B96A-449F-80CB-F18D47356A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D2539D-445F-4F3B-9D50-3B4D64FE30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2F36-8805-4936-8A8C-56373CF816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E3C005-2723-41CF-9CEC-74D5EF281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F70E5F-7EA5-47A5-A79E-B97220CDB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8FBB3-77B7-44DC-83D7-DEE24ABC44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ECF5C-6B8A-407F-BE9A-01B71FABE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D6D3FE-059F-438E-9232-E4B52E290E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E0F42366-2BA3-4C53-8913-E8505B0E3A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958D9E9-ED40-42D8-9559-A413E3FEA0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128C2CB1-C26D-45CC-AFF7-2E9998DEFB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1C9D870B-CBB0-4DFB-926F-36C36DBA9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FE49EBE-2813-40DE-B442-5533CB7933F4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3B20748D-BCD3-4412-8433-9E7B3B48BC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9584125F-AF8D-457C-90A8-B3D0773B18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FE35D23-2FB2-4DCD-84D0-42F35A00E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C44A171-6B2E-4777-B135-2C346C01FB6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5845" name="Date Placeholder 1">
            <a:extLst>
              <a:ext uri="{FF2B5EF4-FFF2-40B4-BE49-F238E27FC236}">
                <a16:creationId xmlns:a16="http://schemas.microsoft.com/office/drawing/2014/main" id="{4A6B99D3-A14C-4967-94AB-D8800E0F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D6DE2B3C-8B6A-4685-A2F3-38B8DF38F7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7B1B3439-A507-4BD6-B8AD-EDF6A4DCAC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Date Placeholder 3">
            <a:extLst>
              <a:ext uri="{FF2B5EF4-FFF2-40B4-BE49-F238E27FC236}">
                <a16:creationId xmlns:a16="http://schemas.microsoft.com/office/drawing/2014/main" id="{0B749967-18A9-46CF-800D-BD154FABC5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893" name="Slide Number Placeholder 4">
            <a:extLst>
              <a:ext uri="{FF2B5EF4-FFF2-40B4-BE49-F238E27FC236}">
                <a16:creationId xmlns:a16="http://schemas.microsoft.com/office/drawing/2014/main" id="{1AF2D9A8-AE58-478C-B1EE-645071A7C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93BAC1C-90C4-4920-9C04-DF62F7B595EA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4DA2B410-DEE4-4908-8578-88C0F715F1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BB55DAF0-06EF-4645-B3CE-9895407567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Date Placeholder 3">
            <a:extLst>
              <a:ext uri="{FF2B5EF4-FFF2-40B4-BE49-F238E27FC236}">
                <a16:creationId xmlns:a16="http://schemas.microsoft.com/office/drawing/2014/main" id="{6BC30A95-3031-42B5-9094-48CE8AF1B5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941" name="Slide Number Placeholder 4">
            <a:extLst>
              <a:ext uri="{FF2B5EF4-FFF2-40B4-BE49-F238E27FC236}">
                <a16:creationId xmlns:a16="http://schemas.microsoft.com/office/drawing/2014/main" id="{3163A200-76FB-4E0A-ADAA-FC09C3776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ACCC6C7-7709-4919-88AD-A2DF1F7942AA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E124AB5F-F003-4820-BD0D-FD6C8EC943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8A280FB3-4906-4108-8D9D-1D96B878B2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Date Placeholder 3">
            <a:extLst>
              <a:ext uri="{FF2B5EF4-FFF2-40B4-BE49-F238E27FC236}">
                <a16:creationId xmlns:a16="http://schemas.microsoft.com/office/drawing/2014/main" id="{214DB243-13AB-48A6-B306-059149A16F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989" name="Slide Number Placeholder 4">
            <a:extLst>
              <a:ext uri="{FF2B5EF4-FFF2-40B4-BE49-F238E27FC236}">
                <a16:creationId xmlns:a16="http://schemas.microsoft.com/office/drawing/2014/main" id="{334AF47B-7452-460F-A8AB-DF246EF59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BAE7280-4A61-48CF-96F4-6C1FDEFA19ED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8927E84E-B876-4C22-8BCE-F138821BCB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9648B37A-00D1-4F13-95BF-366B5CEA52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Date Placeholder 3">
            <a:extLst>
              <a:ext uri="{FF2B5EF4-FFF2-40B4-BE49-F238E27FC236}">
                <a16:creationId xmlns:a16="http://schemas.microsoft.com/office/drawing/2014/main" id="{9D4FB27D-39BA-4A7A-98B0-E808A8FA4E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037" name="Slide Number Placeholder 4">
            <a:extLst>
              <a:ext uri="{FF2B5EF4-FFF2-40B4-BE49-F238E27FC236}">
                <a16:creationId xmlns:a16="http://schemas.microsoft.com/office/drawing/2014/main" id="{B892F05F-8B3D-4AC3-9501-53B876E10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2E24D57-8FD3-4A71-8BA0-BDE0129310FF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7D6142A5-F1D6-49A5-94E1-FB7C42076F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D6E5EB96-5E94-4151-A0D0-1E9B5EA67C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Date Placeholder 3">
            <a:extLst>
              <a:ext uri="{FF2B5EF4-FFF2-40B4-BE49-F238E27FC236}">
                <a16:creationId xmlns:a16="http://schemas.microsoft.com/office/drawing/2014/main" id="{E416EA30-984C-4688-B408-EB2A8BD566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085" name="Slide Number Placeholder 4">
            <a:extLst>
              <a:ext uri="{FF2B5EF4-FFF2-40B4-BE49-F238E27FC236}">
                <a16:creationId xmlns:a16="http://schemas.microsoft.com/office/drawing/2014/main" id="{52870B4C-AB6A-4034-AD99-12639E5E8B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804643D-6181-4453-A077-B96CADE6DE5F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DB6F6C38-3748-4538-A420-23E54DD162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C4406426-EC5A-4FFA-9604-B9F8ECC8F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8DD29D20-186B-4EE6-8D45-0965D38CD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84886B-106A-4610-B1A6-403CA775E4A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8133" name="Date Placeholder 1">
            <a:extLst>
              <a:ext uri="{FF2B5EF4-FFF2-40B4-BE49-F238E27FC236}">
                <a16:creationId xmlns:a16="http://schemas.microsoft.com/office/drawing/2014/main" id="{602FA2B6-A5E6-4564-9556-17774D5128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EF2BDE9B-D4C1-42C5-BC39-F7E274DB69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C22496FE-F8C4-43CA-A83B-FCE11D7D9B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Date Placeholder 3">
            <a:extLst>
              <a:ext uri="{FF2B5EF4-FFF2-40B4-BE49-F238E27FC236}">
                <a16:creationId xmlns:a16="http://schemas.microsoft.com/office/drawing/2014/main" id="{5D749AEF-50B7-485E-806F-AB2B999245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181" name="Slide Number Placeholder 4">
            <a:extLst>
              <a:ext uri="{FF2B5EF4-FFF2-40B4-BE49-F238E27FC236}">
                <a16:creationId xmlns:a16="http://schemas.microsoft.com/office/drawing/2014/main" id="{39735EC0-0B6B-4DD6-818A-71674B541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0104447-6E8F-4326-ABA0-E46DD835430C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30DE0FDD-393D-48B0-8F07-1B60425978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16359240-52F6-424A-9C1D-13E5DE4650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Date Placeholder 3">
            <a:extLst>
              <a:ext uri="{FF2B5EF4-FFF2-40B4-BE49-F238E27FC236}">
                <a16:creationId xmlns:a16="http://schemas.microsoft.com/office/drawing/2014/main" id="{6B76477B-82CD-45C8-B523-E5C56129C7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229" name="Slide Number Placeholder 4">
            <a:extLst>
              <a:ext uri="{FF2B5EF4-FFF2-40B4-BE49-F238E27FC236}">
                <a16:creationId xmlns:a16="http://schemas.microsoft.com/office/drawing/2014/main" id="{CBBE0D8D-004F-4E79-8086-EB20FCCAA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50282A6-983B-4148-BAD4-9D322D7437A2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1D144400-484A-425F-9DCD-48CA6A821F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FFF5F827-C8CF-4200-837B-2B1C380389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Date Placeholder 3">
            <a:extLst>
              <a:ext uri="{FF2B5EF4-FFF2-40B4-BE49-F238E27FC236}">
                <a16:creationId xmlns:a16="http://schemas.microsoft.com/office/drawing/2014/main" id="{A39CD342-B476-4369-96E4-2A89A440D1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77" name="Slide Number Placeholder 4">
            <a:extLst>
              <a:ext uri="{FF2B5EF4-FFF2-40B4-BE49-F238E27FC236}">
                <a16:creationId xmlns:a16="http://schemas.microsoft.com/office/drawing/2014/main" id="{15859338-C55A-4E88-8339-3616826AC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4EDCE20-02FF-419B-9D06-E9D614CE17D7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52CE69E-F125-4613-98C7-3B0736A29F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2B1231EB-D5EA-47DB-AB2D-30CE4D6688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4AAC981F-1C8F-4C9D-B044-652C850A2C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6F2C5156-D3E3-4D61-B248-F808C2609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38E2D92-3111-413D-A8FC-FBF6FEE11B4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5D40AD78-AC1C-4B91-B960-B1F0793D7F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45AE5FDB-6E27-4E8B-AF72-79D392B439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4" name="Date Placeholder 3">
            <a:extLst>
              <a:ext uri="{FF2B5EF4-FFF2-40B4-BE49-F238E27FC236}">
                <a16:creationId xmlns:a16="http://schemas.microsoft.com/office/drawing/2014/main" id="{2FE8724D-BE4D-4358-82EA-9C7F331F79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325" name="Slide Number Placeholder 4">
            <a:extLst>
              <a:ext uri="{FF2B5EF4-FFF2-40B4-BE49-F238E27FC236}">
                <a16:creationId xmlns:a16="http://schemas.microsoft.com/office/drawing/2014/main" id="{AC5C0708-5517-459D-B605-8850BF180A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F6B1D70-4F1A-4F70-83F6-B00B5939B5EE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486DD1EA-491A-4A72-B860-955CD4650C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BDE0AC46-C933-4326-A0C3-D0AFE4F3AA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2" name="Date Placeholder 3">
            <a:extLst>
              <a:ext uri="{FF2B5EF4-FFF2-40B4-BE49-F238E27FC236}">
                <a16:creationId xmlns:a16="http://schemas.microsoft.com/office/drawing/2014/main" id="{C5CDCC89-A072-464A-B4AE-48E7A2712A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73" name="Slide Number Placeholder 4">
            <a:extLst>
              <a:ext uri="{FF2B5EF4-FFF2-40B4-BE49-F238E27FC236}">
                <a16:creationId xmlns:a16="http://schemas.microsoft.com/office/drawing/2014/main" id="{60F6AAD5-83F2-4B1D-B281-022331399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3FE68ED-37E3-499E-B046-61AADE89B546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CE38A746-403A-4C23-8C21-6AAFD5302C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6E5702B8-8636-4E3F-B597-2A79430F2B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893E4704-AFF7-4F21-A5D6-4EBD8674B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143CE68-F5CB-4951-9148-DDE9B59BE7C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0421" name="Date Placeholder 1">
            <a:extLst>
              <a:ext uri="{FF2B5EF4-FFF2-40B4-BE49-F238E27FC236}">
                <a16:creationId xmlns:a16="http://schemas.microsoft.com/office/drawing/2014/main" id="{7E899CFA-5C7C-4932-8052-6AFAAE14D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EDFD4FE0-AF37-4B0B-A3D6-D9E7C87D44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45CE9F5E-DD41-4539-8538-2921216728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8" name="Date Placeholder 3">
            <a:extLst>
              <a:ext uri="{FF2B5EF4-FFF2-40B4-BE49-F238E27FC236}">
                <a16:creationId xmlns:a16="http://schemas.microsoft.com/office/drawing/2014/main" id="{5F182757-6640-4C15-8666-FF93EFB196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469" name="Slide Number Placeholder 4">
            <a:extLst>
              <a:ext uri="{FF2B5EF4-FFF2-40B4-BE49-F238E27FC236}">
                <a16:creationId xmlns:a16="http://schemas.microsoft.com/office/drawing/2014/main" id="{AEAD678C-B825-4C37-B4A4-36D7072CE9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6EB15DE-92F8-4D1B-BAE9-AA5D0794F86D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6E6BA97E-807F-40CF-A3C0-81CF20DE19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E38E4C4A-A583-4C73-BC3C-F31C5399EC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641D9BA6-3F7C-494B-B343-441ECD944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C40825A-B6A9-4E09-84A4-26D7B9A4245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4517" name="Date Placeholder 1">
            <a:extLst>
              <a:ext uri="{FF2B5EF4-FFF2-40B4-BE49-F238E27FC236}">
                <a16:creationId xmlns:a16="http://schemas.microsoft.com/office/drawing/2014/main" id="{C5563FF5-3807-4198-80E7-435DCF7E8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6F659BD0-1802-41E1-98FC-EE3C3E5B92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C5A6729E-8E62-4620-9653-D475D429C6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Date Placeholder 3">
            <a:extLst>
              <a:ext uri="{FF2B5EF4-FFF2-40B4-BE49-F238E27FC236}">
                <a16:creationId xmlns:a16="http://schemas.microsoft.com/office/drawing/2014/main" id="{208B6F37-2108-4323-95A8-05AADBFA8E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565" name="Slide Number Placeholder 4">
            <a:extLst>
              <a:ext uri="{FF2B5EF4-FFF2-40B4-BE49-F238E27FC236}">
                <a16:creationId xmlns:a16="http://schemas.microsoft.com/office/drawing/2014/main" id="{B9072A03-331E-4557-862D-1F78842185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8236EE7-5B28-43D2-BE85-EEDDC750028A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1E81C8F3-64F2-45A6-BC59-6C951E3DB9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00CE51DE-CE6D-4157-A23C-C089061F5A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8612" name="Date Placeholder 3">
            <a:extLst>
              <a:ext uri="{FF2B5EF4-FFF2-40B4-BE49-F238E27FC236}">
                <a16:creationId xmlns:a16="http://schemas.microsoft.com/office/drawing/2014/main" id="{A73809DF-F46D-4097-BBB3-8FB75B3A1F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Slide Number Placeholder 4">
            <a:extLst>
              <a:ext uri="{FF2B5EF4-FFF2-40B4-BE49-F238E27FC236}">
                <a16:creationId xmlns:a16="http://schemas.microsoft.com/office/drawing/2014/main" id="{26A2C212-4D19-4C81-A49E-6CB70D86A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C3B0C50-5D87-4900-AC37-B0874408DF9D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9FF18ADE-1258-4672-984D-09C2CD104C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74E5B53D-26A5-42C1-8A77-2DB39A1B27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0660" name="Date Placeholder 3">
            <a:extLst>
              <a:ext uri="{FF2B5EF4-FFF2-40B4-BE49-F238E27FC236}">
                <a16:creationId xmlns:a16="http://schemas.microsoft.com/office/drawing/2014/main" id="{F6CBD5DE-DC49-4AB5-AD6D-92332B56D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661" name="Slide Number Placeholder 4">
            <a:extLst>
              <a:ext uri="{FF2B5EF4-FFF2-40B4-BE49-F238E27FC236}">
                <a16:creationId xmlns:a16="http://schemas.microsoft.com/office/drawing/2014/main" id="{1F998DD5-1E16-44D7-8764-ED52F3330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FD6F38-02F0-4106-B69B-A3D1476D758E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2D90F4BA-E579-45B1-BCDB-AF9B160C17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7AEDCF5E-5C5E-46FD-92F6-469D692F3F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2708" name="Date Placeholder 3">
            <a:extLst>
              <a:ext uri="{FF2B5EF4-FFF2-40B4-BE49-F238E27FC236}">
                <a16:creationId xmlns:a16="http://schemas.microsoft.com/office/drawing/2014/main" id="{341E3610-071C-47A0-BCE1-4D73D8647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2709" name="Slide Number Placeholder 4">
            <a:extLst>
              <a:ext uri="{FF2B5EF4-FFF2-40B4-BE49-F238E27FC236}">
                <a16:creationId xmlns:a16="http://schemas.microsoft.com/office/drawing/2014/main" id="{F1333B92-2361-46A7-9C45-FC41D8811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AFCA54A-7FCB-4328-ABF3-438A7C24D072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0267D510-CDCF-4C86-8011-C22F7D6127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6F797134-A60F-4BB2-928C-6126824105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4756" name="Date Placeholder 3">
            <a:extLst>
              <a:ext uri="{FF2B5EF4-FFF2-40B4-BE49-F238E27FC236}">
                <a16:creationId xmlns:a16="http://schemas.microsoft.com/office/drawing/2014/main" id="{22ACC32D-3E58-454D-8BE2-B475C37400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4757" name="Slide Number Placeholder 4">
            <a:extLst>
              <a:ext uri="{FF2B5EF4-FFF2-40B4-BE49-F238E27FC236}">
                <a16:creationId xmlns:a16="http://schemas.microsoft.com/office/drawing/2014/main" id="{3C2944E1-9B80-4458-AE27-FD6D3DBC9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430E13-67F9-4E12-BB8F-C4F1C3F7499A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BDE23AF-62AD-4E82-857D-C3AF5FE1E1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02B54E6-D867-4EF4-878E-121093F3AB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Date Placeholder 3">
            <a:extLst>
              <a:ext uri="{FF2B5EF4-FFF2-40B4-BE49-F238E27FC236}">
                <a16:creationId xmlns:a16="http://schemas.microsoft.com/office/drawing/2014/main" id="{1DA51FBA-6F99-49B9-95CB-61BFAEE296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0DEB0A83-4F66-4C9C-BEC4-6B6A533A4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C1932B9-FF2E-4B51-9F4F-9D68794221E6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68412178-051D-4992-8CE7-4736CCA7EF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75961468-1CC6-48CC-9B71-4228583CDA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6804" name="Date Placeholder 3">
            <a:extLst>
              <a:ext uri="{FF2B5EF4-FFF2-40B4-BE49-F238E27FC236}">
                <a16:creationId xmlns:a16="http://schemas.microsoft.com/office/drawing/2014/main" id="{5E44700D-5110-481C-B18B-B212B26F80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805" name="Slide Number Placeholder 4">
            <a:extLst>
              <a:ext uri="{FF2B5EF4-FFF2-40B4-BE49-F238E27FC236}">
                <a16:creationId xmlns:a16="http://schemas.microsoft.com/office/drawing/2014/main" id="{97E2B829-5A97-4842-A9B0-C4FD667EC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0B9250C-737F-4CBA-B1D5-4911911970DF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EDFB92F3-3793-4281-A46B-6A429F2EC6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889588BE-5ED7-4033-BBBB-782E801E38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8852" name="Date Placeholder 3">
            <a:extLst>
              <a:ext uri="{FF2B5EF4-FFF2-40B4-BE49-F238E27FC236}">
                <a16:creationId xmlns:a16="http://schemas.microsoft.com/office/drawing/2014/main" id="{7E1062B5-FADA-42D1-9D5F-83DF2F1630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853" name="Slide Number Placeholder 4">
            <a:extLst>
              <a:ext uri="{FF2B5EF4-FFF2-40B4-BE49-F238E27FC236}">
                <a16:creationId xmlns:a16="http://schemas.microsoft.com/office/drawing/2014/main" id="{27828CC3-2CD9-4154-A670-0BD9896FF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F6D3433-F669-4083-AB1F-757179C9B720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973426F1-339C-4857-8CDC-2979A16B01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C4322F4A-483D-4862-9DE5-1FE9E283BB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0900" name="Date Placeholder 3">
            <a:extLst>
              <a:ext uri="{FF2B5EF4-FFF2-40B4-BE49-F238E27FC236}">
                <a16:creationId xmlns:a16="http://schemas.microsoft.com/office/drawing/2014/main" id="{E71A3CA5-3B2E-438C-90BD-F900F73F0A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01" name="Slide Number Placeholder 4">
            <a:extLst>
              <a:ext uri="{FF2B5EF4-FFF2-40B4-BE49-F238E27FC236}">
                <a16:creationId xmlns:a16="http://schemas.microsoft.com/office/drawing/2014/main" id="{47C4826E-2B77-4B5D-9B30-BBF296DB2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482F828-453A-4421-A8D5-3C18B3AF9B6B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3BCAD0A8-2FCE-4809-A85B-A9F51C67A7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E1F1020B-AB90-4B0C-A576-AD53C98356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2948" name="Date Placeholder 3">
            <a:extLst>
              <a:ext uri="{FF2B5EF4-FFF2-40B4-BE49-F238E27FC236}">
                <a16:creationId xmlns:a16="http://schemas.microsoft.com/office/drawing/2014/main" id="{98C60AB0-6F60-4F61-995B-B98C84006B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949" name="Slide Number Placeholder 4">
            <a:extLst>
              <a:ext uri="{FF2B5EF4-FFF2-40B4-BE49-F238E27FC236}">
                <a16:creationId xmlns:a16="http://schemas.microsoft.com/office/drawing/2014/main" id="{DB19EB46-6CA3-45E8-A176-458AFFCBA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0C6E2D8-89B9-4E9A-8257-1EBD643593EE}" type="slidenum">
              <a:rPr lang="en-US" altLang="en-US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F1E81E47-91AC-47DA-BE9A-A44A70A627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25915D2E-EA0A-438F-AC3D-92230AF33D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4996" name="Date Placeholder 3">
            <a:extLst>
              <a:ext uri="{FF2B5EF4-FFF2-40B4-BE49-F238E27FC236}">
                <a16:creationId xmlns:a16="http://schemas.microsoft.com/office/drawing/2014/main" id="{9752CD56-B597-4B7D-945B-612D857BA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997" name="Slide Number Placeholder 4">
            <a:extLst>
              <a:ext uri="{FF2B5EF4-FFF2-40B4-BE49-F238E27FC236}">
                <a16:creationId xmlns:a16="http://schemas.microsoft.com/office/drawing/2014/main" id="{6BB665A2-5052-41CD-B4D7-31F4BF423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4A4531E-BF9A-46EB-B104-CB3EC4431262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4611899F-1959-44B3-B9F6-F6836A3571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01167C7E-EC2B-4A8E-A8D1-821DEF2A8A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7044" name="Date Placeholder 3">
            <a:extLst>
              <a:ext uri="{FF2B5EF4-FFF2-40B4-BE49-F238E27FC236}">
                <a16:creationId xmlns:a16="http://schemas.microsoft.com/office/drawing/2014/main" id="{A96475F7-B6D5-4633-BA88-80E370B223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7045" name="Slide Number Placeholder 4">
            <a:extLst>
              <a:ext uri="{FF2B5EF4-FFF2-40B4-BE49-F238E27FC236}">
                <a16:creationId xmlns:a16="http://schemas.microsoft.com/office/drawing/2014/main" id="{6DD6AB73-DE04-4791-88E6-31513B93B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5CB83DA-5472-412E-A0AD-1384A2D514E5}" type="slidenum">
              <a:rPr lang="en-US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E1208A66-1500-4797-8729-65858A33B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AE332139-2FDB-486C-988F-EFEE627661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9092" name="Date Placeholder 3">
            <a:extLst>
              <a:ext uri="{FF2B5EF4-FFF2-40B4-BE49-F238E27FC236}">
                <a16:creationId xmlns:a16="http://schemas.microsoft.com/office/drawing/2014/main" id="{D25C23E9-D2F4-4554-BFB6-90410DE14E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9093" name="Slide Number Placeholder 4">
            <a:extLst>
              <a:ext uri="{FF2B5EF4-FFF2-40B4-BE49-F238E27FC236}">
                <a16:creationId xmlns:a16="http://schemas.microsoft.com/office/drawing/2014/main" id="{C5CEAD3E-8DC6-4758-9893-9D9D763B4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EC685FB-D853-469D-A139-5D87B6373F3C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60F3D248-9D7E-445F-88F8-BACBA761A0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76B6722A-B61F-4DB9-91CB-EA122846E7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1140" name="Date Placeholder 3">
            <a:extLst>
              <a:ext uri="{FF2B5EF4-FFF2-40B4-BE49-F238E27FC236}">
                <a16:creationId xmlns:a16="http://schemas.microsoft.com/office/drawing/2014/main" id="{1828EC45-3EA6-4D66-B654-1A6F70C35C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1141" name="Slide Number Placeholder 4">
            <a:extLst>
              <a:ext uri="{FF2B5EF4-FFF2-40B4-BE49-F238E27FC236}">
                <a16:creationId xmlns:a16="http://schemas.microsoft.com/office/drawing/2014/main" id="{7428F5A1-6BC5-4329-82AF-4B1F7501B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ADE636-B188-497D-862C-A12743A19511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5CFC11B5-23B0-4965-AA81-B4DC7953C6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D6925B02-6A59-4F5F-A697-4A9782EEAD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3188" name="Date Placeholder 3">
            <a:extLst>
              <a:ext uri="{FF2B5EF4-FFF2-40B4-BE49-F238E27FC236}">
                <a16:creationId xmlns:a16="http://schemas.microsoft.com/office/drawing/2014/main" id="{C5D2E0A2-A487-4B6D-8FD7-414D6F8816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189" name="Slide Number Placeholder 4">
            <a:extLst>
              <a:ext uri="{FF2B5EF4-FFF2-40B4-BE49-F238E27FC236}">
                <a16:creationId xmlns:a16="http://schemas.microsoft.com/office/drawing/2014/main" id="{9C7A4C6A-CE9B-4BFC-880A-E6C2C3122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F122A25-43CA-49D1-A2F4-21F02512762B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93C1CADF-935A-40A4-B325-B96F893B20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546EC892-B6C1-4627-A2F6-2C27ABFD9F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5236" name="Date Placeholder 3">
            <a:extLst>
              <a:ext uri="{FF2B5EF4-FFF2-40B4-BE49-F238E27FC236}">
                <a16:creationId xmlns:a16="http://schemas.microsoft.com/office/drawing/2014/main" id="{56C63C30-AF71-40C0-81C2-E372319ED0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5237" name="Slide Number Placeholder 4">
            <a:extLst>
              <a:ext uri="{FF2B5EF4-FFF2-40B4-BE49-F238E27FC236}">
                <a16:creationId xmlns:a16="http://schemas.microsoft.com/office/drawing/2014/main" id="{1794CD99-B87C-48BB-9855-4FE84A621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DD1BDB8-5E2E-4C5E-8F79-01602E7E1CDE}" type="slidenum">
              <a:rPr lang="en-US" altLang="en-US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7FBB2394-36E5-42C0-AD04-BA4D9E5264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06E0686-C07B-42A9-BD16-FF04E068B8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F551A271-233B-4EAC-AEC3-5C3A9421B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2607E9E7-4282-4CE5-933E-F061EC8F7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491D2AA-7C41-4A75-8882-70818230E96E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420DF698-F010-403B-AFE6-BE0AD2D09F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199CC070-94E7-415E-8CF3-3A1CB46022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7284" name="Date Placeholder 3">
            <a:extLst>
              <a:ext uri="{FF2B5EF4-FFF2-40B4-BE49-F238E27FC236}">
                <a16:creationId xmlns:a16="http://schemas.microsoft.com/office/drawing/2014/main" id="{5ADA5DF7-919D-4955-A645-C44B5E577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7285" name="Slide Number Placeholder 4">
            <a:extLst>
              <a:ext uri="{FF2B5EF4-FFF2-40B4-BE49-F238E27FC236}">
                <a16:creationId xmlns:a16="http://schemas.microsoft.com/office/drawing/2014/main" id="{68F50ABF-030D-48CA-9B38-7140261B0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A656E77-6C91-48DD-960D-6340BACEC656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7514281F-D241-4004-BE78-D61A1D38CA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38947929-4D89-42CF-ABB2-DF5546657E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9332" name="Date Placeholder 3">
            <a:extLst>
              <a:ext uri="{FF2B5EF4-FFF2-40B4-BE49-F238E27FC236}">
                <a16:creationId xmlns:a16="http://schemas.microsoft.com/office/drawing/2014/main" id="{E55A392A-428A-42A4-8F24-17CD29FA8F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9333" name="Slide Number Placeholder 4">
            <a:extLst>
              <a:ext uri="{FF2B5EF4-FFF2-40B4-BE49-F238E27FC236}">
                <a16:creationId xmlns:a16="http://schemas.microsoft.com/office/drawing/2014/main" id="{2CF878F5-4067-4861-A82F-609DA5744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F74BED-96C3-4233-A38B-B000EFBD1920}" type="slidenum">
              <a:rPr lang="en-US" altLang="en-US"/>
              <a:pPr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9C52D8EA-ABDF-486D-8E06-EC00AF567F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23082C19-3D37-4D65-B4B3-53F2C0E49A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The final three questions are optional; however, data provided here allows the 3</a:t>
            </a:r>
            <a:r>
              <a:rPr lang="en-US" altLang="en-US" baseline="30000">
                <a:solidFill>
                  <a:srgbClr val="FF0000"/>
                </a:solidFill>
              </a:rPr>
              <a:t>rd</a:t>
            </a:r>
            <a:r>
              <a:rPr lang="en-US" altLang="en-US">
                <a:solidFill>
                  <a:srgbClr val="FF0000"/>
                </a:solidFill>
              </a:rPr>
              <a:t> party certifier to expedite the certification process.</a:t>
            </a:r>
          </a:p>
        </p:txBody>
      </p:sp>
      <p:sp>
        <p:nvSpPr>
          <p:cNvPr id="101380" name="Date Placeholder 3">
            <a:extLst>
              <a:ext uri="{FF2B5EF4-FFF2-40B4-BE49-F238E27FC236}">
                <a16:creationId xmlns:a16="http://schemas.microsoft.com/office/drawing/2014/main" id="{E3001CAB-AD11-454F-86CD-11722853F5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1381" name="Slide Number Placeholder 4">
            <a:extLst>
              <a:ext uri="{FF2B5EF4-FFF2-40B4-BE49-F238E27FC236}">
                <a16:creationId xmlns:a16="http://schemas.microsoft.com/office/drawing/2014/main" id="{C3C69FC7-1345-485F-8A00-E56C838D8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7612990-6655-4ECA-9028-C20BA26D722B}" type="slidenum">
              <a:rPr lang="en-US" altLang="en-US"/>
              <a:pPr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9B660F15-7F7B-43ED-AA65-BB6F2683D7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9E3D244B-66BC-4870-A406-739B5C21DE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3428" name="Date Placeholder 3">
            <a:extLst>
              <a:ext uri="{FF2B5EF4-FFF2-40B4-BE49-F238E27FC236}">
                <a16:creationId xmlns:a16="http://schemas.microsoft.com/office/drawing/2014/main" id="{E0CA5951-E397-4A44-BFF6-9B13FE9B7F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3429" name="Slide Number Placeholder 4">
            <a:extLst>
              <a:ext uri="{FF2B5EF4-FFF2-40B4-BE49-F238E27FC236}">
                <a16:creationId xmlns:a16="http://schemas.microsoft.com/office/drawing/2014/main" id="{CE37BA18-6827-4807-95E6-8CD29A11B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763905D-7999-4157-B3CE-3B0725B6520A}" type="slidenum">
              <a:rPr lang="en-US" altLang="en-US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67DA23B9-15CF-43CB-93F7-49C8684E06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132C19B7-4E4B-4303-8C14-B973DB45DF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5476" name="Date Placeholder 3">
            <a:extLst>
              <a:ext uri="{FF2B5EF4-FFF2-40B4-BE49-F238E27FC236}">
                <a16:creationId xmlns:a16="http://schemas.microsoft.com/office/drawing/2014/main" id="{5AD44B2E-53E9-4154-B211-41FF19B795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5477" name="Slide Number Placeholder 4">
            <a:extLst>
              <a:ext uri="{FF2B5EF4-FFF2-40B4-BE49-F238E27FC236}">
                <a16:creationId xmlns:a16="http://schemas.microsoft.com/office/drawing/2014/main" id="{BB9B48E7-9E93-4484-BCAE-425F67BE4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BA64E03-97F5-4E7F-8C8A-A0B6EFCB2A42}" type="slidenum">
              <a:rPr lang="en-US" altLang="en-US"/>
              <a:pPr/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836C7162-80D7-46C5-A78D-EC2DBF48C3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A9F3543C-F750-43E7-8A1B-EC38E9841E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7524" name="Date Placeholder 3">
            <a:extLst>
              <a:ext uri="{FF2B5EF4-FFF2-40B4-BE49-F238E27FC236}">
                <a16:creationId xmlns:a16="http://schemas.microsoft.com/office/drawing/2014/main" id="{908E3386-BF32-4B56-9587-D1EB3F5D14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7525" name="Slide Number Placeholder 4">
            <a:extLst>
              <a:ext uri="{FF2B5EF4-FFF2-40B4-BE49-F238E27FC236}">
                <a16:creationId xmlns:a16="http://schemas.microsoft.com/office/drawing/2014/main" id="{91854EEF-E07F-4DB7-994D-43CC526D8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802EED3-F2E6-49F8-83C8-9EF6E9228AFB}" type="slidenum">
              <a:rPr lang="en-US" altLang="en-US"/>
              <a:pPr/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E826AB0B-9CDC-4B07-B0DD-BE229ADB52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AB76540A-5853-42A7-897D-F701D7AA4B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9572" name="Date Placeholder 3">
            <a:extLst>
              <a:ext uri="{FF2B5EF4-FFF2-40B4-BE49-F238E27FC236}">
                <a16:creationId xmlns:a16="http://schemas.microsoft.com/office/drawing/2014/main" id="{F92F7CC0-2158-41D0-8CFE-A87A461B56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9573" name="Slide Number Placeholder 4">
            <a:extLst>
              <a:ext uri="{FF2B5EF4-FFF2-40B4-BE49-F238E27FC236}">
                <a16:creationId xmlns:a16="http://schemas.microsoft.com/office/drawing/2014/main" id="{52795F34-D7F5-4185-AC9B-57FFB4166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4FACB50-4C24-450F-9F7E-1860E6D6B7EE}" type="slidenum">
              <a:rPr lang="en-US" altLang="en-US"/>
              <a:pPr/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7D57460E-40C7-42B3-A4F4-B7224EC9E0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28FDD431-7AE3-4D7D-A849-9BE3670281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1620" name="Date Placeholder 3">
            <a:extLst>
              <a:ext uri="{FF2B5EF4-FFF2-40B4-BE49-F238E27FC236}">
                <a16:creationId xmlns:a16="http://schemas.microsoft.com/office/drawing/2014/main" id="{B8927EF1-99D5-496B-BAFD-0C4F7CCACE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1621" name="Slide Number Placeholder 4">
            <a:extLst>
              <a:ext uri="{FF2B5EF4-FFF2-40B4-BE49-F238E27FC236}">
                <a16:creationId xmlns:a16="http://schemas.microsoft.com/office/drawing/2014/main" id="{05A85346-6392-474C-AEDB-1C9B07FCDE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24F12A9-A63D-44AA-8337-238E4241E066}" type="slidenum">
              <a:rPr lang="en-US" altLang="en-US"/>
              <a:pPr/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324C1CAD-3C46-4FD4-926E-FE80CDE883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C82050B-288D-4229-B5BC-451969EB00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3668" name="Date Placeholder 3">
            <a:extLst>
              <a:ext uri="{FF2B5EF4-FFF2-40B4-BE49-F238E27FC236}">
                <a16:creationId xmlns:a16="http://schemas.microsoft.com/office/drawing/2014/main" id="{F7694FFC-5AB4-45CD-90AC-689B2AA13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669" name="Slide Number Placeholder 4">
            <a:extLst>
              <a:ext uri="{FF2B5EF4-FFF2-40B4-BE49-F238E27FC236}">
                <a16:creationId xmlns:a16="http://schemas.microsoft.com/office/drawing/2014/main" id="{535B2C46-8114-47FE-A3B2-63393E138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CFC8268-1CC6-4117-874D-A3EE9D8120D0}" type="slidenum">
              <a:rPr lang="en-US" altLang="en-US"/>
              <a:pPr/>
              <a:t>48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A944CC09-2401-42F8-B751-7453F7F814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F5E7F1C7-74D3-4DC1-BD3A-E6B85C9502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5716" name="Date Placeholder 3">
            <a:extLst>
              <a:ext uri="{FF2B5EF4-FFF2-40B4-BE49-F238E27FC236}">
                <a16:creationId xmlns:a16="http://schemas.microsoft.com/office/drawing/2014/main" id="{87CF87E1-DDF0-4FF0-B044-18A57E7A2A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5717" name="Slide Number Placeholder 4">
            <a:extLst>
              <a:ext uri="{FF2B5EF4-FFF2-40B4-BE49-F238E27FC236}">
                <a16:creationId xmlns:a16="http://schemas.microsoft.com/office/drawing/2014/main" id="{381B0706-E6EB-4134-85A2-D863B50D1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3496A12-261E-4F0F-84D0-C8F3994A71C2}" type="slidenum">
              <a:rPr lang="en-US" altLang="en-US"/>
              <a:pPr/>
              <a:t>49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D97E9C4-7468-4D1D-9AF6-3F052633A1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896F1F4-C437-4945-A714-A106BBD5AA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***PENDING UPDATE***</a:t>
            </a:r>
          </a:p>
        </p:txBody>
      </p:sp>
      <p:sp>
        <p:nvSpPr>
          <p:cNvPr id="25604" name="Date Placeholder 3">
            <a:extLst>
              <a:ext uri="{FF2B5EF4-FFF2-40B4-BE49-F238E27FC236}">
                <a16:creationId xmlns:a16="http://schemas.microsoft.com/office/drawing/2014/main" id="{87634CAA-FA0E-48AC-92E9-36123EDBAC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57D1016D-586D-49B7-AF75-27B3B7997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0480F74-FEC0-48EF-87F8-4BCE394020DB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3EAE3AC8-2F1C-41F1-9A0B-6279A29101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71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89331F67-645A-4226-BCE9-80598CA267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7764" name="Date Placeholder 3">
            <a:extLst>
              <a:ext uri="{FF2B5EF4-FFF2-40B4-BE49-F238E27FC236}">
                <a16:creationId xmlns:a16="http://schemas.microsoft.com/office/drawing/2014/main" id="{344700E6-C5F7-4C5A-91FD-765F86BAEC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7765" name="Slide Number Placeholder 4">
            <a:extLst>
              <a:ext uri="{FF2B5EF4-FFF2-40B4-BE49-F238E27FC236}">
                <a16:creationId xmlns:a16="http://schemas.microsoft.com/office/drawing/2014/main" id="{321DFA16-300C-4A91-BDBF-92CE3A8029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DD58FAA-AB19-489B-848A-D3FBE3D38F27}" type="slidenum">
              <a:rPr lang="en-US" altLang="en-US"/>
              <a:pPr/>
              <a:t>50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6A7C4A35-B2E3-4AF0-B2B5-D3BA95B8F5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E8C91BA1-D14A-44FB-AC8C-6B29FB3987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7B5A80F9-7073-451B-8093-D9DEE43506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397D3624-14A1-4E46-818B-E7E3B0FAC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B700F53-79A9-4D42-82B5-0B68DBD9AA69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3AA4723E-6BC7-4635-98E2-B1F57166EC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1577F1B-393A-469A-A48B-19B50969F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Date Placeholder 3">
            <a:extLst>
              <a:ext uri="{FF2B5EF4-FFF2-40B4-BE49-F238E27FC236}">
                <a16:creationId xmlns:a16="http://schemas.microsoft.com/office/drawing/2014/main" id="{CBE1FDE6-FA83-47A0-9B1A-A61E6C79B6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D5D88C58-5DFD-4F8A-A8F5-B7FBAE13A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33DF9CE-A5DD-4AA0-A03F-9DDC81045C88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20E71E27-2B8A-4F72-B984-4FC2396B7D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2811E377-A09B-492C-BCA5-574E5D4275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Date Placeholder 3">
            <a:extLst>
              <a:ext uri="{FF2B5EF4-FFF2-40B4-BE49-F238E27FC236}">
                <a16:creationId xmlns:a16="http://schemas.microsoft.com/office/drawing/2014/main" id="{F441FCA9-A8DC-4C0B-AD3C-236F6F1839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69AEF603-EF3A-4BBB-B802-A5A2FFBBA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ED4A3-0BA0-4B30-93DA-6CD227582764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1A63692-8B70-4626-9449-7C8E02A255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6A26C7DD-7579-4726-965E-CFEC02185D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Date Placeholder 3">
            <a:extLst>
              <a:ext uri="{FF2B5EF4-FFF2-40B4-BE49-F238E27FC236}">
                <a16:creationId xmlns:a16="http://schemas.microsoft.com/office/drawing/2014/main" id="{64CE347A-B3E4-420F-AF76-3615AFC801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797" name="Slide Number Placeholder 4">
            <a:extLst>
              <a:ext uri="{FF2B5EF4-FFF2-40B4-BE49-F238E27FC236}">
                <a16:creationId xmlns:a16="http://schemas.microsoft.com/office/drawing/2014/main" id="{DA7BC588-58AD-471D-B345-914A0298E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90F7423-9272-4BDE-A94A-BD82DA0BADBC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floridado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twitter.com/EducationFL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EducationFL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hyperlink" Target="https://www.facebook.com/EducationFL" TargetMode="Externa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03508E76-4AC6-4D5F-929A-943D67A6E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5329238"/>
            <a:ext cx="346075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F2C0E1AF-926D-4E9B-994C-4C62EF744C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DDA20-C6A6-49B5-A8B3-163F10F5E0AE}"/>
              </a:ext>
            </a:extLst>
          </p:cNvPr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1BA33C-E5DE-4065-890F-582B0CA36A1F}"/>
              </a:ext>
            </a:extLst>
          </p:cNvPr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35363" y="4937952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02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29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C990BC-DD86-4FF9-BCE3-640D2DAB53C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9672143-688B-4F0C-B5E0-35223801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49AA93-744A-4A68-AEBA-D70FC683E298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9D039D8-B230-443C-935F-EC97D35D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74DFEF5-BF31-40E2-879B-023AF3CF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0DE19D7-3D97-4C07-A0E5-F9C581DF9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06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5E893E-F134-4435-8484-76705F52AC9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618AACE-1EEE-44C0-AADE-2F6CDC2E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F273-F5E1-4495-9578-DBDEC37D0B86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351E08D-0A09-4288-9C7E-133AD935D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AF55F73-1DFE-495F-A1DC-21190D46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1684104-052B-4373-ADA0-3EC46CFF3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274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0799F9-A5A0-49C5-AA42-148F65A4720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F5DB9A0-0A99-4833-B8E4-FFA70A52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17F297-B367-4B37-9672-18CF793D79F7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363ABFD-AA53-4B33-AF97-1A1081F16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2FFB090-370A-49AC-968C-A69491CF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DACE6BF-677C-4AD8-9BED-D321CCFC2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08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3720FB-7CA0-445F-908E-84EC8AAEC6E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9EFEFD1-EEE2-4DDC-A194-8FAC74D5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3B8043-B18C-41B4-AD74-05DFB56A3895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F4C2EA7-E0EA-4CA1-80FD-E7861A57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EB387BB-2B10-4D77-B943-0F001C38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E08DC0A-39A6-46E6-A167-2426A8EFE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271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A7F6A6-F424-47BE-8FBF-70B1751A666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E27BBBB-0C94-4B7B-9E7C-AA11B234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FD7C93-6D50-483D-80D5-18F948089934}" type="datetimeFigureOut">
              <a:rPr lang="en-US"/>
              <a:pPr>
                <a:defRPr/>
              </a:pPr>
              <a:t>10/27/2021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83E80D5-BF40-484A-83F2-8808CE73A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A8439FE-5E75-43D3-8721-3D634DB6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C459581-DD7F-4AA8-B16E-43EFB1AB1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53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CA71CE-8AE6-4F5B-90C8-EE028D845A02}"/>
              </a:ext>
            </a:extLst>
          </p:cNvPr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F7BC2B-02D9-4A56-ABD4-50DF6D619B6C}"/>
              </a:ext>
            </a:extLst>
          </p:cNvPr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AC21A7-9F70-44F5-9AA9-112125440750}"/>
              </a:ext>
            </a:extLst>
          </p:cNvPr>
          <p:cNvSpPr/>
          <p:nvPr userDrawn="1"/>
        </p:nvSpPr>
        <p:spPr>
          <a:xfrm>
            <a:off x="1798638" y="3340100"/>
            <a:ext cx="5546725" cy="107632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29AF403E-E7AC-4734-974F-4BB13647B4F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717925" y="5872163"/>
            <a:ext cx="1708150" cy="395287"/>
            <a:chOff x="3718117" y="5713390"/>
            <a:chExt cx="1707767" cy="525628"/>
          </a:xfrm>
        </p:grpSpPr>
        <p:pic>
          <p:nvPicPr>
            <p:cNvPr id="8" name="Picture 18">
              <a:hlinkClick r:id="rId2"/>
              <a:extLst>
                <a:ext uri="{FF2B5EF4-FFF2-40B4-BE49-F238E27FC236}">
                  <a16:creationId xmlns:a16="http://schemas.microsoft.com/office/drawing/2014/main" id="{0B2280D8-DA37-4625-95BC-D4C47EC1BE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636" y="5713390"/>
              <a:ext cx="386829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>
              <a:hlinkClick r:id="rId4"/>
              <a:extLst>
                <a:ext uri="{FF2B5EF4-FFF2-40B4-BE49-F238E27FC236}">
                  <a16:creationId xmlns:a16="http://schemas.microsoft.com/office/drawing/2014/main" id="{4542A2C3-A0DE-4CE5-B705-2F75638FEE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117" y="5713390"/>
              <a:ext cx="386829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">
              <a:hlinkClick r:id="rId6"/>
              <a:extLst>
                <a:ext uri="{FF2B5EF4-FFF2-40B4-BE49-F238E27FC236}">
                  <a16:creationId xmlns:a16="http://schemas.microsoft.com/office/drawing/2014/main" id="{597FA246-D9D2-41C8-9F34-07F0142E0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111" y="5732714"/>
              <a:ext cx="362926" cy="48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>
              <a:hlinkClick r:id="rId8"/>
              <a:extLst>
                <a:ext uri="{FF2B5EF4-FFF2-40B4-BE49-F238E27FC236}">
                  <a16:creationId xmlns:a16="http://schemas.microsoft.com/office/drawing/2014/main" id="{95F816E3-9A59-4C71-A74B-6769DB5AE7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683" y="5721608"/>
              <a:ext cx="371201" cy="49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22">
            <a:extLst>
              <a:ext uri="{FF2B5EF4-FFF2-40B4-BE49-F238E27FC236}">
                <a16:creationId xmlns:a16="http://schemas.microsoft.com/office/drawing/2014/main" id="{6ECD426B-E259-4DAE-BEC1-214E12B3E4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90738" y="3429000"/>
            <a:ext cx="496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b="1">
                <a:solidFill>
                  <a:schemeClr val="bg1"/>
                </a:solidFill>
                <a:cs typeface="Arial" charset="0"/>
              </a:rPr>
              <a:t>www.FLDOE.org</a:t>
            </a: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id="{B219D56D-654A-4B69-A8B5-9D071734B91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69888"/>
            <a:ext cx="27114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4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210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1AD0AE-F7F4-4A91-BEF6-AB0FD84D4B5B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05266E-27B0-4B8B-ACE2-E2B94685EAFC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BED04-069E-47A8-BD3D-CFA559241049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A784A83F-3037-4921-AACA-944650223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67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6983AF-1689-4E60-9718-3FCF7A2C97CE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EEF15372-5215-41EC-837A-E256E6CB2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ED8132-A4E9-4439-A481-419C2C3DD202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A4076D-9936-4DE3-8DC7-157F2E0AB28C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30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C225C7-0D5D-4EAC-BBBF-CC45319CF9C2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51017E27-F9F8-423A-9150-A91CACBC9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2F2B72-51FA-4DE2-894D-58F80B4159EA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BD55A-12F2-4001-9D17-161F5F66B4E9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53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AD71B8-BA38-4C60-A996-A030621A9A75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7FBBBECD-51EA-4ACF-8D79-C321A0AB9A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CCA607-8615-46A9-8C9F-F0C76E5094C1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E4603F-9E0B-4237-A050-061FE87D9E2F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84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C2F401-F77E-4AE1-A05D-BD86E397ABF3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5AE95113-CA2F-4E0B-8788-D1197BCFA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D7CE00-CF9B-420B-850D-AC10F156EBA2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D178E9-36D5-4E60-B6D8-3ECB657C6065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14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92384"/>
            <a:ext cx="3868340" cy="4366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44685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92384"/>
            <a:ext cx="3887391" cy="4366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0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fldoe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87925DE-F081-40C6-A86C-AABF5EA666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AD20C4-27C1-4789-A1F8-10574E2589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906588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7634AAC-DD3C-4F92-9757-15FB211C219E}"/>
              </a:ext>
            </a:extLst>
          </p:cNvPr>
          <p:cNvSpPr txBox="1">
            <a:spLocks/>
          </p:cNvSpPr>
          <p:nvPr userDrawn="1"/>
        </p:nvSpPr>
        <p:spPr>
          <a:xfrm>
            <a:off x="628650" y="6456363"/>
            <a:ext cx="7886700" cy="388937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>
                <a:solidFill>
                  <a:srgbClr val="262A63"/>
                </a:solidFill>
                <a:latin typeface="Arial" panose="020B0604020202020204" pitchFamily="34" charset="0"/>
                <a:hlinkClick r:id="rId18"/>
              </a:rPr>
              <a:t>www.FLDOE.org</a:t>
            </a:r>
            <a:endParaRPr lang="en-US" sz="1200" b="1" dirty="0">
              <a:solidFill>
                <a:srgbClr val="262A63"/>
              </a:solidFill>
              <a:latin typeface="Arial" panose="020B0604020202020204" pitchFamily="34" charset="0"/>
            </a:endParaRP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© 2021, Florida Department of Education. All Rights Reserved.</a:t>
            </a:r>
            <a:endParaRPr lang="en-US" sz="1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D21C8C-3CFD-4672-9C72-E8DB9E472120}"/>
              </a:ext>
            </a:extLst>
          </p:cNvPr>
          <p:cNvCxnSpPr/>
          <p:nvPr userDrawn="1"/>
        </p:nvCxnSpPr>
        <p:spPr>
          <a:xfrm flipH="1">
            <a:off x="0" y="6711950"/>
            <a:ext cx="2706688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3">
            <a:extLst>
              <a:ext uri="{FF2B5EF4-FFF2-40B4-BE49-F238E27FC236}">
                <a16:creationId xmlns:a16="http://schemas.microsoft.com/office/drawing/2014/main" id="{81BCC042-370F-466F-8A14-554DA024F88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19050"/>
            <a:ext cx="2574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4BF164-67C3-4D12-A7FB-0FC167A4F477}"/>
              </a:ext>
            </a:extLst>
          </p:cNvPr>
          <p:cNvCxnSpPr/>
          <p:nvPr userDrawn="1"/>
        </p:nvCxnSpPr>
        <p:spPr>
          <a:xfrm flipH="1">
            <a:off x="0" y="442913"/>
            <a:ext cx="3101975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5F483C-B699-4DC7-826C-C7440C9F1E7B}"/>
              </a:ext>
            </a:extLst>
          </p:cNvPr>
          <p:cNvCxnSpPr/>
          <p:nvPr userDrawn="1"/>
        </p:nvCxnSpPr>
        <p:spPr>
          <a:xfrm flipH="1">
            <a:off x="6038850" y="442913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E9AE63-34D7-442C-B96B-1411C3ABB961}"/>
              </a:ext>
            </a:extLst>
          </p:cNvPr>
          <p:cNvCxnSpPr/>
          <p:nvPr userDrawn="1"/>
        </p:nvCxnSpPr>
        <p:spPr>
          <a:xfrm flipH="1">
            <a:off x="6437313" y="6711950"/>
            <a:ext cx="2706687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3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04" r:id="rId8"/>
    <p:sldLayoutId id="2147484605" r:id="rId9"/>
    <p:sldLayoutId id="2147484606" r:id="rId10"/>
    <p:sldLayoutId id="2147484613" r:id="rId11"/>
    <p:sldLayoutId id="2147484614" r:id="rId12"/>
    <p:sldLayoutId id="2147484615" r:id="rId13"/>
    <p:sldLayoutId id="2147484616" r:id="rId14"/>
    <p:sldLayoutId id="2147484617" r:id="rId15"/>
    <p:sldLayoutId id="2147484618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262A63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panose="020B0604020202020204" pitchFamily="34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studentfinancialaidsg.org/PDF/BFHandbookChapter2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oridastudentfinancialaidsg.org/SAPBFMAIN/SAPBFMAIN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studentfinancialaid.org/" TargetMode="External"/><Relationship Id="rId7" Type="http://schemas.openxmlformats.org/officeDocument/2006/relationships/hyperlink" Target="mailto:Pedro.Hernandez@fldoe.org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STR@fldoe.org" TargetMode="External"/><Relationship Id="rId5" Type="http://schemas.openxmlformats.org/officeDocument/2006/relationships/hyperlink" Target="http://www.floridastudentfinancailaid.org/FASTER/" TargetMode="External"/><Relationship Id="rId4" Type="http://schemas.openxmlformats.org/officeDocument/2006/relationships/hyperlink" Target="mailto:OSFA@fldoe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CE0F22A-1E4C-4AD1-A6F2-AE4F1D7C7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519363"/>
            <a:ext cx="7013575" cy="1449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altLang="en-US" dirty="0"/>
              <a:t>Florida Bright Futures </a:t>
            </a:r>
            <a:br>
              <a:rPr altLang="en-US" dirty="0"/>
            </a:br>
            <a:r>
              <a:rPr altLang="en-US" dirty="0"/>
              <a:t>Scholarship Program</a:t>
            </a:r>
            <a:br>
              <a:rPr altLang="en-US" dirty="0"/>
            </a:br>
            <a:r>
              <a:rPr altLang="en-US" dirty="0"/>
              <a:t>Initial Eligibility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6FEC0234-6454-40FE-B70F-F373C198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325" y="4227513"/>
            <a:ext cx="7013575" cy="1862137"/>
          </a:xfrm>
        </p:spPr>
        <p:txBody>
          <a:bodyPr/>
          <a:lstStyle/>
          <a:p>
            <a:pPr algn="ctr"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75B30315-2A79-47F2-809F-1224876F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98588"/>
            <a:ext cx="7886700" cy="793750"/>
          </a:xfrm>
        </p:spPr>
        <p:txBody>
          <a:bodyPr/>
          <a:lstStyle/>
          <a:p>
            <a:r>
              <a:rPr altLang="en-US"/>
              <a:t>Florida Academic Scholars (FAS) and </a:t>
            </a:r>
            <a:br>
              <a:rPr altLang="en-US"/>
            </a:br>
            <a:r>
              <a:rPr altLang="en-US"/>
              <a:t>Florida Medallion Scholars (FMS) </a:t>
            </a:r>
            <a:br>
              <a:rPr altLang="en-US"/>
            </a:br>
            <a:r>
              <a:rPr altLang="en-US"/>
              <a:t>Award Requirements</a:t>
            </a:r>
          </a:p>
        </p:txBody>
      </p:sp>
      <p:pic>
        <p:nvPicPr>
          <p:cNvPr id="34819" name="Picture 1">
            <a:extLst>
              <a:ext uri="{FF2B5EF4-FFF2-40B4-BE49-F238E27FC236}">
                <a16:creationId xmlns:a16="http://schemas.microsoft.com/office/drawing/2014/main" id="{5B6D9620-9DB0-4D40-B085-7ABED8987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92338"/>
            <a:ext cx="76390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603547AD-403E-4E53-888E-C94A3C2A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Student Report Cards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9567FFED-D8BD-4AD4-BBB4-F4E7B2E6C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88" y="1906588"/>
            <a:ext cx="4429125" cy="43545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600"/>
              <a:t>Section 1009.531 (4), Florida Statutes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600"/>
              <a:t>Public high school student report cards for 11 and 12 grades must contain a disclosure that the Grade Point Average (GPA) calculated for purposes of the Florida Bright Futures Scholarship Program may differ from the GPA on the report card. </a:t>
            </a:r>
          </a:p>
        </p:txBody>
      </p:sp>
      <p:grpSp>
        <p:nvGrpSpPr>
          <p:cNvPr id="36868" name="Group 5">
            <a:extLst>
              <a:ext uri="{FF2B5EF4-FFF2-40B4-BE49-F238E27FC236}">
                <a16:creationId xmlns:a16="http://schemas.microsoft.com/office/drawing/2014/main" id="{4BD5FF1A-AC86-4C15-B9A9-AB3057712C03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2224088"/>
            <a:ext cx="3717925" cy="3719512"/>
            <a:chOff x="2272686" y="1412844"/>
            <a:chExt cx="3717985" cy="371798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097B1B-CE81-4FA7-8A20-531339B2B39E}"/>
                </a:ext>
              </a:extLst>
            </p:cNvPr>
            <p:cNvSpPr/>
            <p:nvPr/>
          </p:nvSpPr>
          <p:spPr>
            <a:xfrm>
              <a:off x="2272686" y="1412844"/>
              <a:ext cx="3717985" cy="3717985"/>
            </a:xfrm>
            <a:prstGeom prst="ellipse">
              <a:avLst/>
            </a:prstGeom>
            <a:solidFill>
              <a:srgbClr val="12155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946D71-4F2E-40A6-A789-7AE29477D39D}"/>
                </a:ext>
              </a:extLst>
            </p:cNvPr>
            <p:cNvSpPr/>
            <p:nvPr/>
          </p:nvSpPr>
          <p:spPr>
            <a:xfrm>
              <a:off x="3349028" y="1700063"/>
              <a:ext cx="1212870" cy="121076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Delay 7">
              <a:extLst>
                <a:ext uri="{FF2B5EF4-FFF2-40B4-BE49-F238E27FC236}">
                  <a16:creationId xmlns:a16="http://schemas.microsoft.com/office/drawing/2014/main" id="{009EEC7F-FF01-41FF-A6E9-99A56DEE82BF}"/>
                </a:ext>
              </a:extLst>
            </p:cNvPr>
            <p:cNvSpPr/>
            <p:nvPr/>
          </p:nvSpPr>
          <p:spPr>
            <a:xfrm rot="16200000">
              <a:off x="3170774" y="2747799"/>
              <a:ext cx="1604304" cy="1768504"/>
            </a:xfrm>
            <a:custGeom>
              <a:avLst/>
              <a:gdLst>
                <a:gd name="connsiteX0" fmla="*/ 0 w 1578634"/>
                <a:gd name="connsiteY0" fmla="*/ 0 h 1578634"/>
                <a:gd name="connsiteX1" fmla="*/ 789317 w 1578634"/>
                <a:gd name="connsiteY1" fmla="*/ 0 h 1578634"/>
                <a:gd name="connsiteX2" fmla="*/ 1578634 w 1578634"/>
                <a:gd name="connsiteY2" fmla="*/ 789317 h 1578634"/>
                <a:gd name="connsiteX3" fmla="*/ 789317 w 1578634"/>
                <a:gd name="connsiteY3" fmla="*/ 1578634 h 1578634"/>
                <a:gd name="connsiteX4" fmla="*/ 0 w 1578634"/>
                <a:gd name="connsiteY4" fmla="*/ 1578634 h 1578634"/>
                <a:gd name="connsiteX5" fmla="*/ 0 w 1578634"/>
                <a:gd name="connsiteY5" fmla="*/ 0 h 1578634"/>
                <a:gd name="connsiteX0" fmla="*/ 0 w 1578634"/>
                <a:gd name="connsiteY0" fmla="*/ 0 h 1656271"/>
                <a:gd name="connsiteX1" fmla="*/ 789317 w 1578634"/>
                <a:gd name="connsiteY1" fmla="*/ 77637 h 1656271"/>
                <a:gd name="connsiteX2" fmla="*/ 1578634 w 1578634"/>
                <a:gd name="connsiteY2" fmla="*/ 866954 h 1656271"/>
                <a:gd name="connsiteX3" fmla="*/ 789317 w 1578634"/>
                <a:gd name="connsiteY3" fmla="*/ 1656271 h 1656271"/>
                <a:gd name="connsiteX4" fmla="*/ 0 w 1578634"/>
                <a:gd name="connsiteY4" fmla="*/ 1656271 h 1656271"/>
                <a:gd name="connsiteX5" fmla="*/ 0 w 1578634"/>
                <a:gd name="connsiteY5" fmla="*/ 0 h 1656271"/>
                <a:gd name="connsiteX0" fmla="*/ 25880 w 1604514"/>
                <a:gd name="connsiteY0" fmla="*/ 0 h 1768418"/>
                <a:gd name="connsiteX1" fmla="*/ 815197 w 1604514"/>
                <a:gd name="connsiteY1" fmla="*/ 77637 h 1768418"/>
                <a:gd name="connsiteX2" fmla="*/ 1604514 w 1604514"/>
                <a:gd name="connsiteY2" fmla="*/ 866954 h 1768418"/>
                <a:gd name="connsiteX3" fmla="*/ 815197 w 1604514"/>
                <a:gd name="connsiteY3" fmla="*/ 1656271 h 1768418"/>
                <a:gd name="connsiteX4" fmla="*/ 0 w 1604514"/>
                <a:gd name="connsiteY4" fmla="*/ 1768418 h 1768418"/>
                <a:gd name="connsiteX5" fmla="*/ 25880 w 1604514"/>
                <a:gd name="connsiteY5" fmla="*/ 0 h 1768418"/>
                <a:gd name="connsiteX0" fmla="*/ 25880 w 1604837"/>
                <a:gd name="connsiteY0" fmla="*/ 0 h 1768418"/>
                <a:gd name="connsiteX1" fmla="*/ 884209 w 1604837"/>
                <a:gd name="connsiteY1" fmla="*/ 60385 h 1768418"/>
                <a:gd name="connsiteX2" fmla="*/ 1604514 w 1604837"/>
                <a:gd name="connsiteY2" fmla="*/ 866954 h 1768418"/>
                <a:gd name="connsiteX3" fmla="*/ 815197 w 1604837"/>
                <a:gd name="connsiteY3" fmla="*/ 1656271 h 1768418"/>
                <a:gd name="connsiteX4" fmla="*/ 0 w 1604837"/>
                <a:gd name="connsiteY4" fmla="*/ 1768418 h 1768418"/>
                <a:gd name="connsiteX5" fmla="*/ 25880 w 1604837"/>
                <a:gd name="connsiteY5" fmla="*/ 0 h 176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4837" h="1768418">
                  <a:moveTo>
                    <a:pt x="25880" y="0"/>
                  </a:moveTo>
                  <a:cubicBezTo>
                    <a:pt x="288986" y="0"/>
                    <a:pt x="621103" y="60385"/>
                    <a:pt x="884209" y="60385"/>
                  </a:cubicBezTo>
                  <a:cubicBezTo>
                    <a:pt x="1320137" y="60385"/>
                    <a:pt x="1616016" y="600973"/>
                    <a:pt x="1604514" y="866954"/>
                  </a:cubicBezTo>
                  <a:cubicBezTo>
                    <a:pt x="1593012" y="1132935"/>
                    <a:pt x="1251125" y="1656271"/>
                    <a:pt x="815197" y="1656271"/>
                  </a:cubicBezTo>
                  <a:lnTo>
                    <a:pt x="0" y="1768418"/>
                  </a:lnTo>
                  <a:lnTo>
                    <a:pt x="2588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F61110C-8A4F-4367-A8F8-A5B2B7EC4495}"/>
                </a:ext>
              </a:extLst>
            </p:cNvPr>
            <p:cNvSpPr/>
            <p:nvPr/>
          </p:nvSpPr>
          <p:spPr>
            <a:xfrm>
              <a:off x="4365045" y="3445596"/>
              <a:ext cx="854089" cy="114729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667F0F2-CE49-420B-A84F-D272C43D8AB8}"/>
                </a:ext>
              </a:extLst>
            </p:cNvPr>
            <p:cNvCxnSpPr/>
            <p:nvPr/>
          </p:nvCxnSpPr>
          <p:spPr>
            <a:xfrm>
              <a:off x="4525385" y="3643953"/>
              <a:ext cx="528646" cy="11107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31B533-A908-49CA-9E5F-AFF070EBCAC8}"/>
                </a:ext>
              </a:extLst>
            </p:cNvPr>
            <p:cNvCxnSpPr/>
            <p:nvPr/>
          </p:nvCxnSpPr>
          <p:spPr>
            <a:xfrm>
              <a:off x="4525385" y="3785182"/>
              <a:ext cx="528646" cy="9521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A00218-B44F-4399-A96B-40A5F6DBB773}"/>
                </a:ext>
              </a:extLst>
            </p:cNvPr>
            <p:cNvCxnSpPr/>
            <p:nvPr/>
          </p:nvCxnSpPr>
          <p:spPr>
            <a:xfrm>
              <a:off x="4525385" y="3927998"/>
              <a:ext cx="528646" cy="9521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26F06AC-6D3B-4E2C-AF6A-444EF252ADDC}"/>
                </a:ext>
              </a:extLst>
            </p:cNvPr>
            <p:cNvCxnSpPr/>
            <p:nvPr/>
          </p:nvCxnSpPr>
          <p:spPr>
            <a:xfrm>
              <a:off x="4525385" y="4064467"/>
              <a:ext cx="528646" cy="9521"/>
            </a:xfrm>
            <a:prstGeom prst="line">
              <a:avLst/>
            </a:prstGeom>
            <a:ln w="381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D0261A-0519-4902-9477-080812FDCEF9}"/>
                </a:ext>
              </a:extLst>
            </p:cNvPr>
            <p:cNvSpPr txBox="1"/>
            <p:nvPr/>
          </p:nvSpPr>
          <p:spPr>
            <a:xfrm>
              <a:off x="4700013" y="4064467"/>
              <a:ext cx="635010" cy="4617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2">
                      <a:lumMod val="25000"/>
                    </a:schemeClr>
                  </a:solidFill>
                </a:rPr>
                <a:t>A+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9905A62-CBC7-4338-AFA5-A1AD4D2132B2}"/>
                </a:ext>
              </a:extLst>
            </p:cNvPr>
            <p:cNvSpPr/>
            <p:nvPr/>
          </p:nvSpPr>
          <p:spPr>
            <a:xfrm>
              <a:off x="4619049" y="3272630"/>
              <a:ext cx="331793" cy="24596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1A519825-EEC8-4068-A354-F1096355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6900"/>
            <a:ext cx="7886700" cy="793750"/>
          </a:xfrm>
        </p:spPr>
        <p:txBody>
          <a:bodyPr/>
          <a:lstStyle/>
          <a:p>
            <a:r>
              <a:rPr altLang="en-US"/>
              <a:t>Grade Point Average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C5BBB1AE-80F1-4D7D-A0D5-0CFA28151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0650"/>
            <a:ext cx="7964488" cy="5438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Evaluation for Bright Futures includes an unrounded, weighted high school Grade Point Average (GPA) (calculated to two decimal places) in the 16 college-preparatory credits.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/>
              <a:t>The following courses are weighted .25 per semester course or .50 per year course in calculation of the GPA:</a:t>
            </a:r>
          </a:p>
          <a:p>
            <a:pPr>
              <a:defRPr/>
            </a:pPr>
            <a:r>
              <a:rPr lang="en-US" sz="2400" dirty="0"/>
              <a:t>Honors</a:t>
            </a:r>
          </a:p>
          <a:p>
            <a:pPr>
              <a:defRPr/>
            </a:pPr>
            <a:r>
              <a:rPr lang="en-US" sz="2400" dirty="0"/>
              <a:t>Dual Enrollment</a:t>
            </a:r>
          </a:p>
          <a:p>
            <a:pPr>
              <a:defRPr/>
            </a:pPr>
            <a:r>
              <a:rPr lang="en-US" sz="2400" dirty="0"/>
              <a:t>Advanced Placement (AP)</a:t>
            </a:r>
          </a:p>
          <a:p>
            <a:pPr>
              <a:defRPr/>
            </a:pPr>
            <a:r>
              <a:rPr lang="en-US" sz="2400" dirty="0"/>
              <a:t>Pre-International Baccalaureate (Pre-IB)</a:t>
            </a:r>
          </a:p>
          <a:p>
            <a:pPr>
              <a:defRPr/>
            </a:pPr>
            <a:r>
              <a:rPr lang="en-US" sz="2400" dirty="0"/>
              <a:t>International Baccalaureate (IB)</a:t>
            </a:r>
          </a:p>
          <a:p>
            <a:pPr>
              <a:defRPr/>
            </a:pPr>
            <a:r>
              <a:rPr lang="en-US" sz="2400" dirty="0"/>
              <a:t>Pre-Advance International Certificate of Education (Pre-AICE)</a:t>
            </a:r>
          </a:p>
          <a:p>
            <a:pPr>
              <a:defRPr/>
            </a:pPr>
            <a:r>
              <a:rPr lang="en-US" sz="2400" dirty="0"/>
              <a:t>Advance International Certificate of Education (AICE)</a:t>
            </a:r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846AF101-99EC-494A-8F8F-A1348560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809625"/>
            <a:ext cx="7886700" cy="793750"/>
          </a:xfrm>
        </p:spPr>
        <p:txBody>
          <a:bodyPr/>
          <a:lstStyle/>
          <a:p>
            <a:r>
              <a:rPr altLang="en-US"/>
              <a:t>College Entrance Exams (ACT/SAT)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A9074BA8-C280-4FF3-B865-B57C96928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1603375"/>
            <a:ext cx="7886700" cy="43545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Students must meet the requirements outlined in statute for either the SAT or ACT.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Per s. 1009.531(6)(c), Florida Statutes, the department shall develop a method for determining the required examination scores which incorporates all of the following:</a:t>
            </a:r>
          </a:p>
          <a:p>
            <a:pPr marL="971550" lvl="1" indent="-514350">
              <a:buFont typeface="Calibri Light" panose="020F0302020204030204" pitchFamily="34" charset="0"/>
              <a:buAutoNum type="alphaLcParenR"/>
            </a:pPr>
            <a:r>
              <a:rPr lang="en-US" altLang="en-US"/>
              <a:t>FAS scholars – 89</a:t>
            </a:r>
            <a:r>
              <a:rPr lang="en-US" altLang="en-US" baseline="30000"/>
              <a:t>th</a:t>
            </a:r>
            <a:r>
              <a:rPr lang="en-US" altLang="en-US"/>
              <a:t> national percentile</a:t>
            </a:r>
          </a:p>
          <a:p>
            <a:pPr marL="971550" lvl="1" indent="-514350">
              <a:buFont typeface="Calibri Light" panose="020F0302020204030204" pitchFamily="34" charset="0"/>
              <a:buAutoNum type="alphaLcParenR"/>
            </a:pPr>
            <a:r>
              <a:rPr lang="en-US" altLang="en-US"/>
              <a:t>FMS scholars – 75</a:t>
            </a:r>
            <a:r>
              <a:rPr lang="en-US" altLang="en-US" baseline="30000"/>
              <a:t>th</a:t>
            </a:r>
            <a:r>
              <a:rPr lang="en-US" altLang="en-US"/>
              <a:t> national percentile</a:t>
            </a:r>
          </a:p>
          <a:p>
            <a:pPr marL="971550" lvl="1" indent="-514350">
              <a:buFont typeface="Calibri Light" panose="020F0302020204030204" pitchFamily="34" charset="0"/>
              <a:buAutoNum type="alphaLcParenR"/>
            </a:pPr>
            <a:r>
              <a:rPr lang="en-US" altLang="en-US"/>
              <a:t>Scores must be concordant between ACT and SAT</a:t>
            </a:r>
          </a:p>
          <a:p>
            <a:pPr marL="971550" lvl="1" indent="-514350">
              <a:buFont typeface="Calibri Light" panose="020F0302020204030204" pitchFamily="34" charset="0"/>
              <a:buAutoNum type="alphaLcParenR"/>
            </a:pPr>
            <a:r>
              <a:rPr lang="en-US" altLang="en-US"/>
              <a:t>Publish scores for the rising junior class each year.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B0A2B0C2-F35F-46CB-8065-01EC2894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809625"/>
            <a:ext cx="7886700" cy="793750"/>
          </a:xfrm>
        </p:spPr>
        <p:txBody>
          <a:bodyPr/>
          <a:lstStyle/>
          <a:p>
            <a:r>
              <a:rPr altLang="en-US"/>
              <a:t>College Entrance Exams (ACT/SAT)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65129-95B9-4BC5-A23E-16FFA11D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1603375"/>
            <a:ext cx="7886700" cy="43545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/>
              <a:t>Tests taken through June 30 of high school graduation year are accepted for evaluation purposes.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Students will be evaluated based on official test scores from the Florida Department of Education (FDOE) repository. To ensure OSFA obtains official test scores:</a:t>
            </a:r>
          </a:p>
          <a:p>
            <a:pPr>
              <a:defRPr/>
            </a:pPr>
            <a:r>
              <a:rPr lang="en-US" sz="2400" dirty="0"/>
              <a:t>Ensure demographics on test registration and high school transcript match; and</a:t>
            </a:r>
          </a:p>
          <a:p>
            <a:pPr>
              <a:defRPr/>
            </a:pPr>
            <a:r>
              <a:rPr lang="en-US" sz="2400" dirty="0"/>
              <a:t>Request official single-sitting test scores (not </a:t>
            </a:r>
            <a:r>
              <a:rPr lang="en-US" sz="2400" dirty="0" err="1"/>
              <a:t>superscore</a:t>
            </a:r>
            <a:r>
              <a:rPr lang="en-US" sz="2400" dirty="0"/>
              <a:t>) be sent to one of Florida’s 12 state universities, when registering for the ACT/SAT, even if the student plans to attend an institution which is not a state university.  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46208625-7A6F-48D8-A2FF-827F34DE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809625"/>
            <a:ext cx="7886700" cy="793750"/>
          </a:xfrm>
        </p:spPr>
        <p:txBody>
          <a:bodyPr/>
          <a:lstStyle/>
          <a:p>
            <a:r>
              <a:rPr altLang="en-US"/>
              <a:t>Service Hours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1D9979B6-FD9B-49BB-BA57-8EF61C814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1603375"/>
            <a:ext cx="7886700" cy="4354513"/>
          </a:xfrm>
        </p:spPr>
        <p:txBody>
          <a:bodyPr/>
          <a:lstStyle/>
          <a:p>
            <a:r>
              <a:rPr lang="en-US" altLang="en-US"/>
              <a:t>Each district school board and the administration of a nonpublic school must establish approved activities, the process for documentation of service hours and the established deadline to complete and turn in service hours.</a:t>
            </a:r>
          </a:p>
          <a:p>
            <a:r>
              <a:rPr lang="en-US" altLang="en-US"/>
              <a:t>Total service hours completed must be reflected on student transcript submission to OSFA.</a:t>
            </a:r>
          </a:p>
        </p:txBody>
      </p:sp>
      <p:grpSp>
        <p:nvGrpSpPr>
          <p:cNvPr id="45060" name="Group 2">
            <a:extLst>
              <a:ext uri="{FF2B5EF4-FFF2-40B4-BE49-F238E27FC236}">
                <a16:creationId xmlns:a16="http://schemas.microsoft.com/office/drawing/2014/main" id="{D178FB62-CBA9-486F-8F19-5069770D5782}"/>
              </a:ext>
            </a:extLst>
          </p:cNvPr>
          <p:cNvGrpSpPr>
            <a:grpSpLocks/>
          </p:cNvGrpSpPr>
          <p:nvPr/>
        </p:nvGrpSpPr>
        <p:grpSpPr bwMode="auto">
          <a:xfrm>
            <a:off x="0" y="5067300"/>
            <a:ext cx="9144000" cy="1343025"/>
            <a:chOff x="0" y="5039038"/>
            <a:chExt cx="9144000" cy="134313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5A8BCE9-21DD-4AF4-9972-C3A4FF738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5039038"/>
              <a:ext cx="4995080" cy="134313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4FBCE1-35F7-48C7-AA02-E46EFA270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r="16940"/>
            <a:stretch/>
          </p:blipFill>
          <p:spPr>
            <a:xfrm>
              <a:off x="4995080" y="5039038"/>
              <a:ext cx="4148920" cy="13431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5331F1-53DA-41AD-9C55-4AD0FC0A0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29578" r="36269"/>
            <a:stretch/>
          </p:blipFill>
          <p:spPr>
            <a:xfrm>
              <a:off x="3998793" y="5039038"/>
              <a:ext cx="1705971" cy="13431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D9C1DAD5-FA4C-436D-B3A0-802F6C2D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8975"/>
            <a:ext cx="7886700" cy="793750"/>
          </a:xfrm>
        </p:spPr>
        <p:txBody>
          <a:bodyPr/>
          <a:lstStyle/>
          <a:p>
            <a:r>
              <a:rPr altLang="en-US"/>
              <a:t>Other Ways to Qualify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1EC33750-AB55-4D21-BC8D-D0D0EADFB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5750"/>
            <a:ext cx="7886700" cy="43545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Students who have demonstrated academic merit through a recognition program may be eligible for Bright Futures without having to meet one or more of the requirements.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600"/>
              <a:t>Note: Both AICE and IB Diplomas must be earned prior to high school graduation.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47108" name="Picture 1">
            <a:extLst>
              <a:ext uri="{FF2B5EF4-FFF2-40B4-BE49-F238E27FC236}">
                <a16:creationId xmlns:a16="http://schemas.microsoft.com/office/drawing/2014/main" id="{324A51DC-AAF8-42AA-8408-6766084BE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967038"/>
            <a:ext cx="761365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FD45C222-814F-485F-B80D-CE215269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Gold Seal CAPE Scholars (GSC)</a:t>
            </a:r>
            <a:br>
              <a:rPr altLang="en-US"/>
            </a:br>
            <a:r>
              <a:rPr altLang="en-US"/>
              <a:t>Award Requirements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717853-82E2-4DE4-94DA-D73F79965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/>
              <a:t>Florida high school students who wish to qualify for the Florida Gold Seal CAPE (GSC) award must meet the following initial eligibility requirements: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Earn a minimum of 5 postsecondary credit hours through CAPE industry certifications which articulate for college credit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Complete 30 service hours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4216DCC2-98B2-4B3B-ABDB-4F443F41B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Gold Seal CAPE Scholars (GSC)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B713973E-924A-4A3D-AB0C-103A3EF4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857375"/>
            <a:ext cx="7886700" cy="43545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GSC may be funded if enrolled in a career education or certificate program.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Upon completion of an associate in science degree program that articulates to a bachelor of science degree, a GSC Scholar may also receive an award for a maximum of 60 credit hours toward a bachelor of science degree program.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Upon completion of an associate in applied science program, a GSC Scholar may also receive an award for a maximum of 60 credit hours toward a bachelor of applied science degree program.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6BED5C87-3D60-463D-B78A-1422579B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984250"/>
            <a:ext cx="7886700" cy="793750"/>
          </a:xfrm>
        </p:spPr>
        <p:txBody>
          <a:bodyPr/>
          <a:lstStyle/>
          <a:p>
            <a:r>
              <a:rPr altLang="en-US"/>
              <a:t>Gold Seal Vocational Scholars (GSV)</a:t>
            </a:r>
            <a:br>
              <a:rPr altLang="en-US"/>
            </a:br>
            <a:r>
              <a:rPr altLang="en-US"/>
              <a:t> Award Requirements</a:t>
            </a:r>
          </a:p>
        </p:txBody>
      </p:sp>
      <p:sp>
        <p:nvSpPr>
          <p:cNvPr id="53251" name="Content Placeholder 1">
            <a:extLst>
              <a:ext uri="{FF2B5EF4-FFF2-40B4-BE49-F238E27FC236}">
                <a16:creationId xmlns:a16="http://schemas.microsoft.com/office/drawing/2014/main" id="{C494F319-0EEC-4FEF-B6ED-DDBDF7226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3" y="1946275"/>
            <a:ext cx="7886700" cy="3859213"/>
          </a:xfrm>
        </p:spPr>
        <p:txBody>
          <a:bodyPr/>
          <a:lstStyle/>
          <a:p>
            <a:r>
              <a:rPr lang="en-US" altLang="en-US" sz="2700"/>
              <a:t>Achieve the required weighted minimum 3.0 GPA in the non-elective high school courses </a:t>
            </a:r>
          </a:p>
          <a:p>
            <a:r>
              <a:rPr lang="en-US" altLang="en-US" sz="2700"/>
              <a:t>Take at least 3 full credits in a single Career and Technical Education program</a:t>
            </a:r>
          </a:p>
          <a:p>
            <a:r>
              <a:rPr lang="en-US" altLang="en-US" sz="2700"/>
              <a:t>Achieve the required minimum 3.5 unweighted GPA in the career education courses</a:t>
            </a:r>
          </a:p>
          <a:p>
            <a:r>
              <a:rPr lang="en-US" altLang="en-US" sz="2700"/>
              <a:t>Achieve the required minimum score on the ACT®, SAT® or Florida Postsecondary Education Readiness Test (P.E.R.T.) exams </a:t>
            </a:r>
          </a:p>
          <a:p>
            <a:r>
              <a:rPr lang="en-US" altLang="en-US" sz="2700"/>
              <a:t>Complete 30 service hours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63EDB6C-3C9F-41B1-A426-32905AB28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Agenda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A752F7FA-73F4-4550-9FA6-2C87B6592B3B}"/>
              </a:ext>
            </a:extLst>
          </p:cNvPr>
          <p:cNvSpPr txBox="1">
            <a:spLocks/>
          </p:cNvSpPr>
          <p:nvPr/>
        </p:nvSpPr>
        <p:spPr bwMode="auto">
          <a:xfrm>
            <a:off x="628650" y="1906588"/>
            <a:ext cx="7886700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262A63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689B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88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9CB63C"/>
              </a:buClr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2256A7-1872-4ECF-909A-897180A8A615}"/>
              </a:ext>
            </a:extLst>
          </p:cNvPr>
          <p:cNvSpPr txBox="1">
            <a:spLocks/>
          </p:cNvSpPr>
          <p:nvPr/>
        </p:nvSpPr>
        <p:spPr>
          <a:xfrm>
            <a:off x="781050" y="2058988"/>
            <a:ext cx="7886700" cy="435451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panose="020B0604020202020204" pitchFamily="34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defRPr/>
            </a:pPr>
            <a:r>
              <a:rPr lang="en-US" dirty="0"/>
              <a:t>Bright Futures:</a:t>
            </a:r>
          </a:p>
          <a:p>
            <a:pPr marL="742950" lvl="1" indent="-285750">
              <a:defRPr/>
            </a:pPr>
            <a:r>
              <a:rPr lang="en-US" sz="2800" dirty="0"/>
              <a:t>Home Screen</a:t>
            </a:r>
          </a:p>
          <a:p>
            <a:pPr marL="742950" lvl="1" indent="-285750">
              <a:defRPr/>
            </a:pPr>
            <a:r>
              <a:rPr lang="en-US" sz="2800" dirty="0"/>
              <a:t>Initial Eligibility Requirements</a:t>
            </a:r>
          </a:p>
          <a:p>
            <a:pPr marL="742950" lvl="1" indent="-285750">
              <a:defRPr/>
            </a:pPr>
            <a:r>
              <a:rPr lang="en-US" sz="2800" dirty="0"/>
              <a:t>Evaluation Process and Award Notifications</a:t>
            </a:r>
          </a:p>
          <a:p>
            <a:pPr marL="285750" indent="-285750">
              <a:defRPr/>
            </a:pPr>
            <a:r>
              <a:rPr lang="en-US" dirty="0"/>
              <a:t>Florida Financial Aid Application (FFAA) 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3C3A3E50-ADAA-4385-8659-DF94A345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974725"/>
            <a:ext cx="7886700" cy="793750"/>
          </a:xfrm>
        </p:spPr>
        <p:txBody>
          <a:bodyPr/>
          <a:lstStyle/>
          <a:p>
            <a:r>
              <a:rPr altLang="en-US"/>
              <a:t>Gold Seal Vocational Scholars (GSV)</a:t>
            </a:r>
            <a:br>
              <a:rPr altLang="en-US"/>
            </a:br>
            <a:r>
              <a:rPr altLang="en-US"/>
              <a:t> Award Requirements (Continued)</a:t>
            </a:r>
          </a:p>
        </p:txBody>
      </p:sp>
      <p:sp>
        <p:nvSpPr>
          <p:cNvPr id="55299" name="Content Placeholder 1">
            <a:extLst>
              <a:ext uri="{FF2B5EF4-FFF2-40B4-BE49-F238E27FC236}">
                <a16:creationId xmlns:a16="http://schemas.microsoft.com/office/drawing/2014/main" id="{8A7F5052-68D1-46D0-AFAB-215EE976D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890713"/>
            <a:ext cx="7886700" cy="40195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/>
              <a:t>Required minimum score table:</a:t>
            </a:r>
          </a:p>
        </p:txBody>
      </p:sp>
      <p:pic>
        <p:nvPicPr>
          <p:cNvPr id="55300" name="Picture 1">
            <a:extLst>
              <a:ext uri="{FF2B5EF4-FFF2-40B4-BE49-F238E27FC236}">
                <a16:creationId xmlns:a16="http://schemas.microsoft.com/office/drawing/2014/main" id="{79EDE8C9-1799-4EFC-82BB-E89C724D1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538413"/>
            <a:ext cx="813593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78221EC4-CCCE-48D7-8E15-FB6D751F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Gold Seal Vocational Scholars (GSV)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ADC4A-CD55-412F-ADB1-63F1D0145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GSV Scholars awards may only be used at postsecondary institutions that offer: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Applied Technology Diploma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Technical Degree Education Program (associate in applied science or associate in science)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Career Education Certificate Program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326C-E3CD-4D9A-845A-FAE1CB3A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dirty="0"/>
              <a:t>Bright Futures Evaluation Process and </a:t>
            </a:r>
            <a:br>
              <a:rPr dirty="0"/>
            </a:br>
            <a:r>
              <a:rPr dirty="0"/>
              <a:t>Award Notification</a:t>
            </a:r>
          </a:p>
        </p:txBody>
      </p:sp>
      <p:sp>
        <p:nvSpPr>
          <p:cNvPr id="59395" name="Text Placeholder 2">
            <a:extLst>
              <a:ext uri="{FF2B5EF4-FFF2-40B4-BE49-F238E27FC236}">
                <a16:creationId xmlns:a16="http://schemas.microsoft.com/office/drawing/2014/main" id="{41E5B0C8-C16A-48BE-AB58-2AE527FD3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86213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5A470002-142E-48C9-90E6-7F3C28521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1688"/>
            <a:ext cx="7886700" cy="793750"/>
          </a:xfrm>
        </p:spPr>
        <p:txBody>
          <a:bodyPr/>
          <a:lstStyle/>
          <a:p>
            <a:r>
              <a:rPr altLang="en-US"/>
              <a:t>Evaluation Periods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4C81F01E-7C79-4642-9D47-9CBBB8E6C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4200"/>
            <a:ext cx="7886700" cy="4356100"/>
          </a:xfrm>
        </p:spPr>
        <p:txBody>
          <a:bodyPr/>
          <a:lstStyle/>
          <a:p>
            <a:r>
              <a:rPr lang="en-US" altLang="en-US"/>
              <a:t>There are two evaluation periods:</a:t>
            </a:r>
          </a:p>
          <a:p>
            <a:pPr lvl="1"/>
            <a:r>
              <a:rPr lang="en-US" altLang="en-US" sz="2800"/>
              <a:t>Early Evaluation </a:t>
            </a:r>
          </a:p>
          <a:p>
            <a:pPr lvl="1"/>
            <a:r>
              <a:rPr lang="en-US" altLang="en-US" sz="2800"/>
              <a:t>Final Evaluation</a:t>
            </a:r>
            <a:endParaRPr lang="en-US" altLang="en-US"/>
          </a:p>
          <a:p>
            <a:r>
              <a:rPr lang="en-US" altLang="en-US"/>
              <a:t>Transcripts should be submitted within 30 days of the end of each semester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BB184E80-0651-401C-8288-DF222492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92138"/>
            <a:ext cx="7886700" cy="793750"/>
          </a:xfrm>
        </p:spPr>
        <p:txBody>
          <a:bodyPr/>
          <a:lstStyle/>
          <a:p>
            <a:r>
              <a:rPr altLang="en-US"/>
              <a:t>Early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6FA49-F2CC-4D0B-93F2-3A7F3FBF2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1509713"/>
            <a:ext cx="7886700" cy="43545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Students cannot lose an award based on early evaluation unless they fail to earn a standard Florida high school diploma from a Florida public or </a:t>
            </a:r>
            <a:br>
              <a:rPr lang="en-US" dirty="0"/>
            </a:br>
            <a:r>
              <a:rPr lang="en-US" dirty="0"/>
              <a:t>FDOE-registered private high school.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Early Evaluation is based on: </a:t>
            </a:r>
          </a:p>
          <a:p>
            <a:pPr>
              <a:defRPr/>
            </a:pPr>
            <a:r>
              <a:rPr lang="en-US" dirty="0"/>
              <a:t>Required coursework and GPA through 7</a:t>
            </a:r>
            <a:r>
              <a:rPr lang="en-US" baseline="30000" dirty="0"/>
              <a:t>th</a:t>
            </a:r>
            <a:r>
              <a:rPr lang="en-US" dirty="0"/>
              <a:t> semester</a:t>
            </a:r>
          </a:p>
          <a:p>
            <a:pPr>
              <a:defRPr/>
            </a:pPr>
            <a:r>
              <a:rPr lang="en-US" dirty="0"/>
              <a:t>Coursework in progress for 8</a:t>
            </a:r>
            <a:r>
              <a:rPr lang="en-US" baseline="30000" dirty="0"/>
              <a:t>th</a:t>
            </a:r>
            <a:r>
              <a:rPr lang="en-US" dirty="0"/>
              <a:t> semester </a:t>
            </a:r>
          </a:p>
          <a:p>
            <a:pPr>
              <a:defRPr/>
            </a:pPr>
            <a:r>
              <a:rPr lang="en-US" dirty="0"/>
              <a:t>Service hours earned through January 31</a:t>
            </a:r>
          </a:p>
          <a:p>
            <a:pPr>
              <a:defRPr/>
            </a:pPr>
            <a:r>
              <a:rPr lang="en-US" dirty="0"/>
              <a:t>Test scores for tests taken through January 31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AE1CFC0C-69D4-4F3D-98A6-01D00A2E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92138"/>
            <a:ext cx="7886700" cy="793750"/>
          </a:xfrm>
        </p:spPr>
        <p:txBody>
          <a:bodyPr/>
          <a:lstStyle/>
          <a:p>
            <a:r>
              <a:rPr altLang="en-US"/>
              <a:t>Final Evaluation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8A6137AD-0FF1-411F-B1DC-165D540E8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1509713"/>
            <a:ext cx="7886700" cy="43545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Final Evaluation is based on: </a:t>
            </a:r>
          </a:p>
          <a:p>
            <a:pPr>
              <a:defRPr/>
            </a:pPr>
            <a:r>
              <a:rPr lang="en-US" altLang="en-US" dirty="0"/>
              <a:t>All required coursework and GPA completed by high school graduation</a:t>
            </a:r>
          </a:p>
          <a:p>
            <a:pPr>
              <a:defRPr/>
            </a:pPr>
            <a:r>
              <a:rPr lang="en-US" altLang="en-US" dirty="0"/>
              <a:t>Service hours completed by a date established by the public school district/nonpublic school administrators</a:t>
            </a:r>
          </a:p>
          <a:p>
            <a:pPr>
              <a:defRPr/>
            </a:pPr>
            <a:r>
              <a:rPr lang="en-US" altLang="en-US" dirty="0"/>
              <a:t>Test scores for all tests taken through June 30 of high school graduation year</a:t>
            </a:r>
          </a:p>
          <a:p>
            <a:pPr>
              <a:defRPr/>
            </a:pPr>
            <a:r>
              <a:rPr lang="en-US" altLang="en-US" dirty="0"/>
              <a:t>High school graduation date associated with earning a standard high school diploma</a:t>
            </a:r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83DE97FF-9529-48CB-91AF-D210A307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Eligibility Notifications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1AF86066-67DE-4746-88A8-131105B9D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6900"/>
            <a:ext cx="7886700" cy="4354513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Upon creation of a Student Account, students will receive a User Name and Password.</a:t>
            </a:r>
          </a:p>
          <a:p>
            <a:pPr>
              <a:defRPr/>
            </a:pPr>
            <a:r>
              <a:rPr lang="en-US" altLang="en-US" sz="2000" dirty="0"/>
              <a:t>Students must check their online account for award notices – </a:t>
            </a:r>
            <a:r>
              <a:rPr lang="en-US" altLang="en-US" sz="2000" b="1" dirty="0"/>
              <a:t>students are responsible for keeping their demographic information updated and tracking their application and award status.</a:t>
            </a:r>
            <a:endParaRPr lang="en-US" altLang="en-US" sz="2000" dirty="0"/>
          </a:p>
          <a:p>
            <a:pPr>
              <a:defRPr/>
            </a:pPr>
            <a:r>
              <a:rPr lang="en-US" altLang="en-US" sz="2000" dirty="0"/>
              <a:t>OSFA will post official award eligibility or ineligibility determinations to student online accounts.</a:t>
            </a:r>
          </a:p>
          <a:p>
            <a:pPr>
              <a:defRPr/>
            </a:pPr>
            <a:r>
              <a:rPr lang="en-US" altLang="en-US" sz="2000" dirty="0"/>
              <a:t>Students awarded IB or AICE Diplomas will receive notifications of eligibility determination in early fall after a list of AICE and IB Diploma recipients has been received. </a:t>
            </a:r>
            <a:r>
              <a:rPr lang="en-US" altLang="en-US" sz="2000" b="1" dirty="0"/>
              <a:t>These students must have filled out a FFAA prior to August 31 to receive the award.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3361AFB3-F1AB-4F87-A1A6-F4FCADFC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Award Amounts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FDBA7726-B418-4644-BDA3-9B4641B29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>
              <a:defRPr/>
            </a:pPr>
            <a:r>
              <a:rPr lang="en-US" altLang="en-US" sz="2600" dirty="0"/>
              <a:t>FAS scholars attending a public institution will receive an award to cover 100% of tuition and specific fees. </a:t>
            </a:r>
          </a:p>
          <a:p>
            <a:pPr>
              <a:defRPr/>
            </a:pPr>
            <a:r>
              <a:rPr lang="en-US" altLang="en-US" sz="2600" dirty="0"/>
              <a:t>FMS scholars attending a public institution will receive an award to cover 75% of tuition and specific fees. </a:t>
            </a:r>
          </a:p>
          <a:p>
            <a:pPr lvl="1">
              <a:defRPr/>
            </a:pPr>
            <a:r>
              <a:rPr lang="en-US" altLang="en-US" sz="2200" b="1" dirty="0"/>
              <a:t>(New) </a:t>
            </a:r>
            <a:r>
              <a:rPr lang="en-US" altLang="en-US" sz="2200" dirty="0"/>
              <a:t>Beginning with the fall 2021 term, FMS students attending a Florida College System institution (28 State/Community Colleges) who enroll in an associate degree program will receive an award to cover 100% of tuition and specific fees.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2B873121-3843-47F3-BCB8-09F39A2E0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Award Amounts (Continued)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E8DD7D0C-5E95-445C-BB28-18D756628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r>
              <a:rPr lang="en-US" altLang="en-US" sz="2400"/>
              <a:t>FAS and FMS students attending a nonpublic institution will receive a comparable amount as noted in the Private Award Chart accessible through the Bright Futures Student Handbook, Chapter 2, page 4 </a:t>
            </a:r>
            <a:r>
              <a:rPr lang="en-US" altLang="en-US" sz="2400">
                <a:hlinkClick r:id="rId3"/>
              </a:rPr>
              <a:t>https://www.FloridaStudentFinancialAidsg.org/PDF/BFHandbookChapter2.pdf</a:t>
            </a:r>
            <a:endParaRPr lang="en-US" altLang="en-US" sz="2400"/>
          </a:p>
          <a:p>
            <a:r>
              <a:rPr lang="en-US" altLang="en-US" sz="2400"/>
              <a:t>For the GSC and GSV awards, students will receive the specified award amounts established annually by the Florida Legislature in the General Appropriations Act.</a:t>
            </a:r>
          </a:p>
          <a:p>
            <a:r>
              <a:rPr lang="en-US" altLang="en-US" sz="2400"/>
              <a:t>For current year award amounts, visit </a:t>
            </a:r>
            <a:r>
              <a:rPr lang="en-US" altLang="en-US" sz="2400">
                <a:hlinkClick r:id="rId4"/>
              </a:rPr>
              <a:t>https://www.FloridaStudentFinancialAidsg.org/SAPBFMAIN/SAPBFMAIN</a:t>
            </a:r>
            <a:endParaRPr lang="en-US" altLang="en-US" sz="2400"/>
          </a:p>
          <a:p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56D6-2FFA-4D55-8100-4BA0CF9A9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dirty="0"/>
              <a:t>Florida Financial Aid Application (FFAA)</a:t>
            </a:r>
          </a:p>
        </p:txBody>
      </p:sp>
      <p:sp>
        <p:nvSpPr>
          <p:cNvPr id="73731" name="Text Placeholder 2">
            <a:extLst>
              <a:ext uri="{FF2B5EF4-FFF2-40B4-BE49-F238E27FC236}">
                <a16:creationId xmlns:a16="http://schemas.microsoft.com/office/drawing/2014/main" id="{E5B2CEE4-CE4B-4534-9114-155B6D903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862137"/>
          </a:xfrm>
        </p:spPr>
        <p:txBody>
          <a:bodyPr/>
          <a:lstStyle/>
          <a:p>
            <a:pPr algn="ctr"/>
            <a:endParaRPr lang="en-US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8792595-1088-45E5-B1A3-74EFC072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/>
          <a:lstStyle/>
          <a:p>
            <a:r>
              <a:rPr altLang="en-US"/>
              <a:t>Bright Futures Home Screen</a:t>
            </a: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0A06614B-A229-415B-A6C9-F8695D4B2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86213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36AE9143-B601-47CC-AA09-19CB4065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706438"/>
            <a:ext cx="7886700" cy="793750"/>
          </a:xfrm>
        </p:spPr>
        <p:txBody>
          <a:bodyPr/>
          <a:lstStyle/>
          <a:p>
            <a:r>
              <a:rPr altLang="en-US"/>
              <a:t>Application Dates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6297F790-FBD5-4F94-8B96-6EDC880A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1566863"/>
            <a:ext cx="7886700" cy="4841875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The </a:t>
            </a:r>
            <a:r>
              <a:rPr lang="en-US" altLang="en-US" sz="2400" i="1" dirty="0"/>
              <a:t>Florida Financial Aid Application </a:t>
            </a:r>
            <a:r>
              <a:rPr lang="en-US" altLang="en-US" sz="2400" dirty="0"/>
              <a:t>(FFAA) for current high school seniors seeking funding for the 2022-23 academic year is open from </a:t>
            </a:r>
            <a:r>
              <a:rPr lang="en-US" altLang="en-US" sz="2400" dirty="0">
                <a:solidFill>
                  <a:srgbClr val="FF0000"/>
                </a:solidFill>
              </a:rPr>
              <a:t>October 1, 2021 </a:t>
            </a:r>
            <a:r>
              <a:rPr lang="en-US" altLang="en-US" sz="2400" dirty="0"/>
              <a:t>through </a:t>
            </a:r>
            <a:r>
              <a:rPr lang="en-US" altLang="en-US" sz="2400" dirty="0">
                <a:solidFill>
                  <a:srgbClr val="FF0000"/>
                </a:solidFill>
              </a:rPr>
              <a:t>August 31, 2022</a:t>
            </a:r>
          </a:p>
          <a:p>
            <a:pPr>
              <a:defRPr/>
            </a:pPr>
            <a:r>
              <a:rPr lang="en-US" altLang="en-US" sz="2400" dirty="0"/>
              <a:t>For Bright Futures eligibility consideration, students must complete the FFAA no later than </a:t>
            </a:r>
            <a:r>
              <a:rPr lang="en-US" altLang="en-US" sz="2400" dirty="0">
                <a:solidFill>
                  <a:srgbClr val="FF0000"/>
                </a:solidFill>
              </a:rPr>
              <a:t>August 31 </a:t>
            </a:r>
            <a:r>
              <a:rPr lang="en-US" altLang="en-US" sz="2400" dirty="0"/>
              <a:t>after graduation </a:t>
            </a:r>
          </a:p>
          <a:p>
            <a:pPr>
              <a:defRPr/>
            </a:pPr>
            <a:r>
              <a:rPr lang="en-US" altLang="en-US" sz="2400" dirty="0"/>
              <a:t>Students must complete the FFAA no later than </a:t>
            </a:r>
            <a:r>
              <a:rPr lang="en-US" altLang="en-US" sz="2400" dirty="0">
                <a:solidFill>
                  <a:srgbClr val="FF0000"/>
                </a:solidFill>
              </a:rPr>
              <a:t>April 1 </a:t>
            </a:r>
            <a:r>
              <a:rPr lang="en-US" altLang="en-US" sz="2400" dirty="0"/>
              <a:t>before graduation for:</a:t>
            </a:r>
          </a:p>
          <a:p>
            <a:pPr lvl="1">
              <a:defRPr/>
            </a:pPr>
            <a:r>
              <a:rPr lang="en-US" altLang="en-US" sz="2000" dirty="0"/>
              <a:t>José </a:t>
            </a:r>
            <a:r>
              <a:rPr lang="en-US" altLang="en-US" sz="2000" dirty="0" err="1"/>
              <a:t>Martí</a:t>
            </a:r>
            <a:r>
              <a:rPr lang="en-US" altLang="en-US" sz="2000" dirty="0"/>
              <a:t> Scholarship Challenge Grant (JM)</a:t>
            </a:r>
          </a:p>
          <a:p>
            <a:pPr lvl="1">
              <a:defRPr/>
            </a:pPr>
            <a:r>
              <a:rPr lang="en-US" altLang="en-US" sz="2000" dirty="0"/>
              <a:t>Rosewood Family Scholarship (RFS)</a:t>
            </a:r>
          </a:p>
          <a:p>
            <a:pPr lvl="1">
              <a:defRPr/>
            </a:pPr>
            <a:r>
              <a:rPr lang="en-US" altLang="en-US" sz="2000" dirty="0"/>
              <a:t>Scholarships for Children and Spouses of Deceased of Disabled Veterans (CSDDV)*</a:t>
            </a:r>
          </a:p>
          <a:p>
            <a:pPr lvl="1">
              <a:defRPr/>
            </a:pPr>
            <a:r>
              <a:rPr lang="en-US" altLang="en-US" sz="2000" dirty="0"/>
              <a:t>Florida Farmworker Student Scholarship (FFSS)</a:t>
            </a:r>
          </a:p>
          <a:p>
            <a:pPr lvl="1">
              <a:defRPr/>
            </a:pPr>
            <a:r>
              <a:rPr lang="en-US" altLang="en-US" sz="2000" dirty="0"/>
              <a:t>Randolph Bracy Ocoee Scholarship Program (OCOE)</a:t>
            </a:r>
          </a:p>
          <a:p>
            <a:pPr marL="114300" indent="-114300">
              <a:buFont typeface="Arial" panose="020B0604020202020204" pitchFamily="34" charset="0"/>
              <a:buNone/>
              <a:defRPr/>
            </a:pPr>
            <a:r>
              <a:rPr lang="en-US" altLang="en-US" sz="1200" i="1" dirty="0"/>
              <a:t>*CSDDV applications will be accepted after April 1; however, may not receive priority funding due to being a late applicant</a:t>
            </a:r>
            <a:endParaRPr lang="en-US" altLang="en-US" sz="1600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50C1FBD4-6178-4688-854A-9D4D9E47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706438"/>
            <a:ext cx="7886700" cy="793750"/>
          </a:xfrm>
        </p:spPr>
        <p:txBody>
          <a:bodyPr/>
          <a:lstStyle/>
          <a:p>
            <a:r>
              <a:rPr altLang="en-US"/>
              <a:t>Application Two-Step Process 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04874BD-BA3A-4AF8-898E-773DA9C27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3" y="1566863"/>
            <a:ext cx="7886700" cy="47990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/>
              <a:t>Completing the FFAA is a two-step process: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dirty="0"/>
              <a:t>Create a Student Account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dirty="0"/>
              <a:t>Complete the FFAA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8CE05BE5-9F73-4FFB-9AC8-11AB05B8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Step 1. Create Student Account</a:t>
            </a:r>
          </a:p>
        </p:txBody>
      </p:sp>
      <p:pic>
        <p:nvPicPr>
          <p:cNvPr id="79875" name="Picture 1">
            <a:extLst>
              <a:ext uri="{FF2B5EF4-FFF2-40B4-BE49-F238E27FC236}">
                <a16:creationId xmlns:a16="http://schemas.microsoft.com/office/drawing/2014/main" id="{373DFC85-090A-40C6-937A-BB1FF0D31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882775"/>
            <a:ext cx="741997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AB9785C3-3427-48F3-A6A8-7B52451F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1688"/>
            <a:ext cx="7886700" cy="793750"/>
          </a:xfrm>
        </p:spPr>
        <p:txBody>
          <a:bodyPr/>
          <a:lstStyle/>
          <a:p>
            <a:r>
              <a:rPr altLang="en-US"/>
              <a:t>Create Student Account (Continued)</a:t>
            </a:r>
          </a:p>
        </p:txBody>
      </p:sp>
      <p:pic>
        <p:nvPicPr>
          <p:cNvPr id="49156" name="Picture 4" descr="1">
            <a:extLst>
              <a:ext uri="{FF2B5EF4-FFF2-40B4-BE49-F238E27FC236}">
                <a16:creationId xmlns:a16="http://schemas.microsoft.com/office/drawing/2014/main" id="{7C90811B-80B7-4846-8587-C79DA7F54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063" y="1595438"/>
            <a:ext cx="7127875" cy="43926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D5B75B99-F0BB-426B-98BD-3FC61DD3A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Twin Profiles</a:t>
            </a:r>
          </a:p>
        </p:txBody>
      </p:sp>
      <p:pic>
        <p:nvPicPr>
          <p:cNvPr id="74754" name="Picture 2">
            <a:extLst>
              <a:ext uri="{FF2B5EF4-FFF2-40B4-BE49-F238E27FC236}">
                <a16:creationId xmlns:a16="http://schemas.microsoft.com/office/drawing/2014/main" id="{22A38C62-3696-4914-83EC-C4ECA60B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2478088"/>
            <a:ext cx="2955925" cy="22510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4755" name="Picture 3">
            <a:extLst>
              <a:ext uri="{FF2B5EF4-FFF2-40B4-BE49-F238E27FC236}">
                <a16:creationId xmlns:a16="http://schemas.microsoft.com/office/drawing/2014/main" id="{2F6C77C2-6D42-470E-960A-5FCA787C5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966788"/>
            <a:ext cx="4171950" cy="34305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4756" name="Picture 4">
            <a:extLst>
              <a:ext uri="{FF2B5EF4-FFF2-40B4-BE49-F238E27FC236}">
                <a16:creationId xmlns:a16="http://schemas.microsoft.com/office/drawing/2014/main" id="{AC1B96CC-838C-4797-8ADC-4080859D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4594" t="81602" r="43417" b="-671"/>
          <a:stretch>
            <a:fillRect/>
          </a:stretch>
        </p:blipFill>
        <p:spPr bwMode="auto">
          <a:xfrm>
            <a:off x="4006850" y="4575175"/>
            <a:ext cx="2789238" cy="949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4757" name="Picture 5">
            <a:extLst>
              <a:ext uri="{FF2B5EF4-FFF2-40B4-BE49-F238E27FC236}">
                <a16:creationId xmlns:a16="http://schemas.microsoft.com/office/drawing/2014/main" id="{68E50D3C-BEF3-4795-B9D0-CAEEBF642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14742" r="7866"/>
          <a:stretch>
            <a:fillRect/>
          </a:stretch>
        </p:blipFill>
        <p:spPr bwMode="auto">
          <a:xfrm>
            <a:off x="6389688" y="5549900"/>
            <a:ext cx="2484437" cy="9191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5986B1D-C32F-4CB6-9CDA-C28F9B5524D3}"/>
              </a:ext>
            </a:extLst>
          </p:cNvPr>
          <p:cNvSpPr/>
          <p:nvPr/>
        </p:nvSpPr>
        <p:spPr>
          <a:xfrm>
            <a:off x="4830763" y="3698875"/>
            <a:ext cx="1965325" cy="35401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3976" name="AutoShape 6">
            <a:extLst>
              <a:ext uri="{FF2B5EF4-FFF2-40B4-BE49-F238E27FC236}">
                <a16:creationId xmlns:a16="http://schemas.microsoft.com/office/drawing/2014/main" id="{D7A80A11-4099-48E3-95F4-64C95277ED6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48288" y="4049713"/>
            <a:ext cx="355600" cy="69215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83977" name="AutoShape 7">
            <a:extLst>
              <a:ext uri="{FF2B5EF4-FFF2-40B4-BE49-F238E27FC236}">
                <a16:creationId xmlns:a16="http://schemas.microsoft.com/office/drawing/2014/main" id="{B4A767B4-2AE2-48F7-9ED2-6B1E5955A8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86475" y="4052888"/>
            <a:ext cx="1198563" cy="1679575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B01E8D5D-77F6-4CBA-B9C5-E2796663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2325"/>
            <a:ext cx="7886700" cy="793750"/>
          </a:xfrm>
        </p:spPr>
        <p:txBody>
          <a:bodyPr/>
          <a:lstStyle/>
          <a:p>
            <a:r>
              <a:rPr altLang="en-US"/>
              <a:t>Login Credentials</a:t>
            </a:r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id="{74BD9AD3-6FFD-45E8-BCC4-E952EFB88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1846263"/>
            <a:ext cx="8083550" cy="38687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E039FF48-DC6C-41AF-9481-8745EDAB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3150"/>
            <a:ext cx="7886700" cy="793750"/>
          </a:xfrm>
        </p:spPr>
        <p:txBody>
          <a:bodyPr/>
          <a:lstStyle/>
          <a:p>
            <a:r>
              <a:rPr altLang="en-US"/>
              <a:t>Step 2. Complete and Submit</a:t>
            </a:r>
            <a:br>
              <a:rPr altLang="en-US"/>
            </a:br>
            <a:r>
              <a:rPr altLang="en-US"/>
              <a:t>Florida Financial Aid Application (FFAA)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FE58944-6C37-47FB-AB2A-8F6812EA0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866900"/>
            <a:ext cx="8083550" cy="38687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0D9B1683-FC47-4D21-83E9-240E28AF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8363"/>
            <a:ext cx="7886700" cy="793750"/>
          </a:xfrm>
        </p:spPr>
        <p:txBody>
          <a:bodyPr/>
          <a:lstStyle/>
          <a:p>
            <a:r>
              <a:rPr altLang="en-US"/>
              <a:t>Demographic Information</a:t>
            </a:r>
          </a:p>
        </p:txBody>
      </p:sp>
      <p:pic>
        <p:nvPicPr>
          <p:cNvPr id="51208" name="Picture 8">
            <a:extLst>
              <a:ext uri="{FF2B5EF4-FFF2-40B4-BE49-F238E27FC236}">
                <a16:creationId xmlns:a16="http://schemas.microsoft.com/office/drawing/2014/main" id="{B3A1E0A7-8DF8-431C-88DE-48337775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" y="2057400"/>
            <a:ext cx="8164513" cy="40417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D00A79C-76AE-415A-B4D2-AA55D3EE97D4}"/>
              </a:ext>
            </a:extLst>
          </p:cNvPr>
          <p:cNvSpPr/>
          <p:nvPr/>
        </p:nvSpPr>
        <p:spPr>
          <a:xfrm>
            <a:off x="501650" y="2066925"/>
            <a:ext cx="5394325" cy="3381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59E85C35-4230-481A-92B8-DCF2BEBB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5988"/>
            <a:ext cx="7886700" cy="793750"/>
          </a:xfrm>
        </p:spPr>
        <p:txBody>
          <a:bodyPr/>
          <a:lstStyle/>
          <a:p>
            <a:r>
              <a:rPr altLang="en-US"/>
              <a:t>Demographic Information (Continued)</a:t>
            </a:r>
          </a:p>
        </p:txBody>
      </p:sp>
      <p:pic>
        <p:nvPicPr>
          <p:cNvPr id="92163" name="Picture 1" descr="Screen Clipping">
            <a:extLst>
              <a:ext uri="{FF2B5EF4-FFF2-40B4-BE49-F238E27FC236}">
                <a16:creationId xmlns:a16="http://schemas.microsoft.com/office/drawing/2014/main" id="{9F35F66E-6CD2-4A71-86D0-AEEADC458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09738"/>
            <a:ext cx="788670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856F19E5-46E5-47FB-B630-0712557E7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Academic Background</a:t>
            </a:r>
          </a:p>
        </p:txBody>
      </p:sp>
      <p:pic>
        <p:nvPicPr>
          <p:cNvPr id="59397" name="Picture 5">
            <a:extLst>
              <a:ext uri="{FF2B5EF4-FFF2-40B4-BE49-F238E27FC236}">
                <a16:creationId xmlns:a16="http://schemas.microsoft.com/office/drawing/2014/main" id="{995DEAE8-7F5F-431E-9C7F-A25E0818E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1876425"/>
            <a:ext cx="8551862" cy="43338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E9AEEF0-D0D3-4276-85EE-4E5C98C9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55650"/>
            <a:ext cx="7886700" cy="841375"/>
          </a:xfrm>
        </p:spPr>
        <p:txBody>
          <a:bodyPr/>
          <a:lstStyle/>
          <a:p>
            <a:pPr eaLnBrk="1" hangingPunct="1"/>
            <a:r>
              <a:rPr altLang="en-US"/>
              <a:t>State Scholarship and Grant Programs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CB261CF-4664-4D73-B4EF-126E3681C411}"/>
              </a:ext>
            </a:extLst>
          </p:cNvPr>
          <p:cNvSpPr/>
          <p:nvPr/>
        </p:nvSpPr>
        <p:spPr>
          <a:xfrm>
            <a:off x="5921375" y="2789238"/>
            <a:ext cx="1214438" cy="2047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73F316C-D38A-45C4-B7F9-A786125C18FB}"/>
              </a:ext>
            </a:extLst>
          </p:cNvPr>
          <p:cNvSpPr/>
          <p:nvPr/>
        </p:nvSpPr>
        <p:spPr>
          <a:xfrm>
            <a:off x="6513513" y="5770563"/>
            <a:ext cx="869950" cy="1508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2533" name="Picture 1">
            <a:extLst>
              <a:ext uri="{FF2B5EF4-FFF2-40B4-BE49-F238E27FC236}">
                <a16:creationId xmlns:a16="http://schemas.microsoft.com/office/drawing/2014/main" id="{731AB867-6A49-4500-B55D-EE5D5D776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597025"/>
            <a:ext cx="7418387" cy="444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09E2EEC9-D1D0-4359-87E9-F77A8199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Academic Background</a:t>
            </a:r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3FFC9A25-CF0A-4925-BCD2-3586143F2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" y="1838325"/>
            <a:ext cx="8909050" cy="438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24061076-1091-4B16-8BC6-C90A16F7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750888"/>
            <a:ext cx="7886700" cy="793750"/>
          </a:xfrm>
        </p:spPr>
        <p:txBody>
          <a:bodyPr/>
          <a:lstStyle/>
          <a:p>
            <a:r>
              <a:rPr altLang="en-US" sz="2800"/>
              <a:t>Scholarships for Children and Spouses of Deceased or Disabled Veterans (CSDDV) 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5C290A53-C6F4-4550-82B4-BCEF7BB2D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544638"/>
            <a:ext cx="7264400" cy="456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C6C55-AE3C-408D-83E3-B8C217DA2623}"/>
              </a:ext>
            </a:extLst>
          </p:cNvPr>
          <p:cNvSpPr txBox="1"/>
          <p:nvPr/>
        </p:nvSpPr>
        <p:spPr>
          <a:xfrm>
            <a:off x="7864475" y="4064000"/>
            <a:ext cx="1279525" cy="923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Questions requiring a response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A3E55D71-9BD8-4C16-88E1-23867BCF4498}"/>
              </a:ext>
            </a:extLst>
          </p:cNvPr>
          <p:cNvSpPr/>
          <p:nvPr/>
        </p:nvSpPr>
        <p:spPr>
          <a:xfrm>
            <a:off x="6718300" y="3149600"/>
            <a:ext cx="1041400" cy="296068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8525A6CA-8555-455C-858A-20F86320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750888"/>
            <a:ext cx="7886700" cy="793750"/>
          </a:xfrm>
        </p:spPr>
        <p:txBody>
          <a:bodyPr/>
          <a:lstStyle/>
          <a:p>
            <a:r>
              <a:rPr altLang="en-US" sz="2800"/>
              <a:t>Scholarships for Children and Spouses of Deceased or Disabled Veterans (CSDDV) </a:t>
            </a: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CA8A3E7F-D378-4906-AC55-BD7798428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2312988"/>
            <a:ext cx="8458200" cy="227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C9E9249C-6FCF-4BFC-A491-FF5BC1AD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José Martí Scholarship Challenge Grant</a:t>
            </a:r>
          </a:p>
        </p:txBody>
      </p:sp>
      <p:pic>
        <p:nvPicPr>
          <p:cNvPr id="102403" name="Picture 1">
            <a:extLst>
              <a:ext uri="{FF2B5EF4-FFF2-40B4-BE49-F238E27FC236}">
                <a16:creationId xmlns:a16="http://schemas.microsoft.com/office/drawing/2014/main" id="{A3DDFD24-CD47-4107-B451-2D68216ED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19275"/>
            <a:ext cx="8763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F3C1E91A-C161-487F-8384-E01BF665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0088"/>
            <a:ext cx="7886700" cy="793750"/>
          </a:xfrm>
        </p:spPr>
        <p:txBody>
          <a:bodyPr/>
          <a:lstStyle/>
          <a:p>
            <a:r>
              <a:rPr altLang="en-US"/>
              <a:t>Rosewood Family Scholarship</a:t>
            </a:r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A7AAA7A3-8E7E-43E5-91A3-B298DFDD1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1655763"/>
            <a:ext cx="8350250" cy="460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C2812480-7748-4188-A7A2-BB69399E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Florida Farmworker Student Scholarship</a:t>
            </a:r>
          </a:p>
        </p:txBody>
      </p:sp>
      <p:pic>
        <p:nvPicPr>
          <p:cNvPr id="106499" name="Picture 1">
            <a:extLst>
              <a:ext uri="{FF2B5EF4-FFF2-40B4-BE49-F238E27FC236}">
                <a16:creationId xmlns:a16="http://schemas.microsoft.com/office/drawing/2014/main" id="{13B9B357-B552-4632-B97A-DCB822F8F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052513"/>
            <a:ext cx="86487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>
            <a:extLst>
              <a:ext uri="{FF2B5EF4-FFF2-40B4-BE49-F238E27FC236}">
                <a16:creationId xmlns:a16="http://schemas.microsoft.com/office/drawing/2014/main" id="{8DF337F5-9322-4132-B3DA-0182C7A2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Submit/Acknowledgement</a:t>
            </a:r>
          </a:p>
        </p:txBody>
      </p:sp>
      <p:pic>
        <p:nvPicPr>
          <p:cNvPr id="76802" name="Picture 2" descr="Results">
            <a:extLst>
              <a:ext uri="{FF2B5EF4-FFF2-40B4-BE49-F238E27FC236}">
                <a16:creationId xmlns:a16="http://schemas.microsoft.com/office/drawing/2014/main" id="{C4C64DA3-5670-4E55-B730-7B8D8A9F5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2000250"/>
            <a:ext cx="8356600" cy="35925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:a16="http://schemas.microsoft.com/office/drawing/2014/main" id="{0356F118-1453-44FB-8C47-303B069E8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Successful Submission</a:t>
            </a:r>
          </a:p>
        </p:txBody>
      </p:sp>
      <p:pic>
        <p:nvPicPr>
          <p:cNvPr id="110595" name="Picture 1" descr="Screen Clipping">
            <a:extLst>
              <a:ext uri="{FF2B5EF4-FFF2-40B4-BE49-F238E27FC236}">
                <a16:creationId xmlns:a16="http://schemas.microsoft.com/office/drawing/2014/main" id="{6382168D-B1CD-413C-B228-1DEF9FB08F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860550"/>
            <a:ext cx="815975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2" descr="Screen Clipping">
            <a:extLst>
              <a:ext uri="{FF2B5EF4-FFF2-40B4-BE49-F238E27FC236}">
                <a16:creationId xmlns:a16="http://schemas.microsoft.com/office/drawing/2014/main" id="{23D5F5EF-87C1-430D-AF72-8F40A9800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2305050"/>
            <a:ext cx="2895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>
            <a:extLst>
              <a:ext uri="{FF2B5EF4-FFF2-40B4-BE49-F238E27FC236}">
                <a16:creationId xmlns:a16="http://schemas.microsoft.com/office/drawing/2014/main" id="{4CE41360-0192-4E19-AC16-EE856F80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0388"/>
            <a:ext cx="7886700" cy="793750"/>
          </a:xfrm>
        </p:spPr>
        <p:txBody>
          <a:bodyPr/>
          <a:lstStyle/>
          <a:p>
            <a:r>
              <a:rPr altLang="en-US"/>
              <a:t>Results</a:t>
            </a:r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1DB7BB98-B9F2-42A1-AA24-D5B5258BE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1354138"/>
            <a:ext cx="8201025" cy="487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>
            <a:extLst>
              <a:ext uri="{FF2B5EF4-FFF2-40B4-BE49-F238E27FC236}">
                <a16:creationId xmlns:a16="http://schemas.microsoft.com/office/drawing/2014/main" id="{6FC8E900-A960-4CCF-877C-100336C3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For More Information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6CDB7610-9DBD-4546-9B30-40D448C14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Visit </a:t>
            </a:r>
            <a:r>
              <a:rPr lang="en-US" altLang="en-US" dirty="0">
                <a:hlinkClick r:id="rId3"/>
              </a:rPr>
              <a:t>www.FloridaStudentFinancialAidsg.org</a:t>
            </a:r>
            <a:r>
              <a:rPr lang="en-US" altLang="en-US" dirty="0"/>
              <a:t> </a:t>
            </a:r>
          </a:p>
          <a:p>
            <a:pPr>
              <a:defRPr/>
            </a:pPr>
            <a:r>
              <a:rPr lang="en-US" altLang="en-US" dirty="0"/>
              <a:t>Contact Customer Service at 888-827-2004</a:t>
            </a:r>
          </a:p>
          <a:p>
            <a:pPr>
              <a:defRPr/>
            </a:pPr>
            <a:r>
              <a:rPr lang="en-US" altLang="en-US" dirty="0"/>
              <a:t>Email </a:t>
            </a:r>
            <a:r>
              <a:rPr lang="en-US" altLang="en-US" dirty="0">
                <a:hlinkClick r:id="rId4"/>
              </a:rPr>
              <a:t>OSFA@fldoe.org</a:t>
            </a:r>
            <a:r>
              <a:rPr lang="en-US" altLang="en-US" dirty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hlinkClick r:id="rId5"/>
              </a:rPr>
              <a:t>www.FloridaStudentFinancailAid.org/FASTER/</a:t>
            </a:r>
            <a:endParaRPr lang="en-US" altLang="en-US" dirty="0"/>
          </a:p>
          <a:p>
            <a:pPr>
              <a:buFont typeface="Arial" charset="0"/>
              <a:buChar char="•"/>
              <a:defRPr/>
            </a:pPr>
            <a:r>
              <a:rPr lang="en-US" altLang="en-US" dirty="0">
                <a:hlinkClick r:id="rId6"/>
              </a:rPr>
              <a:t>FSTR@fldoe.org</a:t>
            </a:r>
            <a:endParaRPr lang="en-US" alt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Pedro Hernandez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Outreach Director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000" dirty="0"/>
              <a:t>850-245-1821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hlinkClick r:id="rId7"/>
              </a:rPr>
              <a:t>Pedro.Hernandez@fldoe.org</a:t>
            </a:r>
            <a:r>
              <a:rPr lang="en-US" altLang="en-US" sz="2000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195947D9-0114-4F80-95D4-74D42E74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811213"/>
            <a:ext cx="7886700" cy="793750"/>
          </a:xfrm>
        </p:spPr>
        <p:txBody>
          <a:bodyPr/>
          <a:lstStyle/>
          <a:p>
            <a:pPr eaLnBrk="1" hangingPunct="1"/>
            <a:r>
              <a:rPr altLang="en-US"/>
              <a:t>Florida Bright Futures Scholarship Program </a:t>
            </a:r>
          </a:p>
        </p:txBody>
      </p:sp>
      <p:pic>
        <p:nvPicPr>
          <p:cNvPr id="24579" name="Picture 1" descr="Screen Clipping">
            <a:extLst>
              <a:ext uri="{FF2B5EF4-FFF2-40B4-BE49-F238E27FC236}">
                <a16:creationId xmlns:a16="http://schemas.microsoft.com/office/drawing/2014/main" id="{7D10FFB5-B8C1-41BF-9D5B-FD22CCDAB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543050"/>
            <a:ext cx="7977187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B90C290D-A71C-4DAA-96B7-E175859191A6}"/>
              </a:ext>
            </a:extLst>
          </p:cNvPr>
          <p:cNvSpPr/>
          <p:nvPr/>
        </p:nvSpPr>
        <p:spPr>
          <a:xfrm>
            <a:off x="279400" y="3178175"/>
            <a:ext cx="854075" cy="4492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AA7D22F-BE1C-4B26-BACD-BDAECC4573D3}"/>
              </a:ext>
            </a:extLst>
          </p:cNvPr>
          <p:cNvSpPr/>
          <p:nvPr/>
        </p:nvSpPr>
        <p:spPr>
          <a:xfrm>
            <a:off x="952500" y="4421188"/>
            <a:ext cx="854075" cy="4476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3043049-A73C-4AEB-B209-C66625EBB397}"/>
              </a:ext>
            </a:extLst>
          </p:cNvPr>
          <p:cNvSpPr/>
          <p:nvPr/>
        </p:nvSpPr>
        <p:spPr>
          <a:xfrm>
            <a:off x="4019550" y="4419600"/>
            <a:ext cx="854075" cy="4492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ubtitle 1">
            <a:extLst>
              <a:ext uri="{FF2B5EF4-FFF2-40B4-BE49-F238E27FC236}">
                <a16:creationId xmlns:a16="http://schemas.microsoft.com/office/drawing/2014/main" id="{338DD41B-2091-4FFD-8FFE-A0BFC7DE8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227638"/>
            <a:ext cx="6858000" cy="3873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DF498D3D-6988-47C7-B959-A15FBACC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506663"/>
            <a:ext cx="7013575" cy="1438275"/>
          </a:xfrm>
        </p:spPr>
        <p:txBody>
          <a:bodyPr/>
          <a:lstStyle/>
          <a:p>
            <a:r>
              <a:rPr altLang="en-US"/>
              <a:t>Bright Futures </a:t>
            </a:r>
            <a:br>
              <a:rPr altLang="en-US"/>
            </a:br>
            <a:r>
              <a:rPr altLang="en-US"/>
              <a:t>Initial Eligibility Requirements</a:t>
            </a:r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6D38413F-A426-41A8-8D11-C2160C9C3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86213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311B7B53-CFD4-42C3-AAE9-1C5949DD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800"/>
            <a:ext cx="7886700" cy="793750"/>
          </a:xfrm>
        </p:spPr>
        <p:txBody>
          <a:bodyPr/>
          <a:lstStyle/>
          <a:p>
            <a:r>
              <a:rPr altLang="en-US"/>
              <a:t>General Requirements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9C9F0F86-39D1-4C89-B9E8-4FBD21294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r>
              <a:rPr lang="en-US" altLang="en-US"/>
              <a:t>Be a Florida resident and a U. S. citizen or eligible noncitizen, as determined by the student’s postsecondary institution</a:t>
            </a:r>
          </a:p>
          <a:p>
            <a:r>
              <a:rPr lang="en-US" altLang="en-US"/>
              <a:t>Complete the Florida Financial Aid Application (FFAA) during senior year of high school beginning October 1, but no later than August 31 after high school graduation</a:t>
            </a:r>
          </a:p>
          <a:p>
            <a:r>
              <a:rPr lang="en-US" altLang="en-US"/>
              <a:t>Earn a standard Florida high school diploma, or its equivalent, from a Florida public high school or a registered private high school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51DE4E1-E612-49CF-BE33-C1E71700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800"/>
            <a:ext cx="7886700" cy="793750"/>
          </a:xfrm>
        </p:spPr>
        <p:txBody>
          <a:bodyPr/>
          <a:lstStyle/>
          <a:p>
            <a:r>
              <a:rPr altLang="en-US"/>
              <a:t>General Requirements (Continued)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53EF059-A817-44BB-B319-C9BB8C2A0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r>
              <a:rPr lang="en-US" altLang="en-US"/>
              <a:t>Not have been found guilty of, or pled </a:t>
            </a:r>
            <a:r>
              <a:rPr lang="en-US" altLang="en-US" i="1"/>
              <a:t>nolo contendere</a:t>
            </a:r>
            <a:r>
              <a:rPr lang="en-US" altLang="en-US"/>
              <a:t> to, a felony charge</a:t>
            </a:r>
          </a:p>
          <a:p>
            <a:r>
              <a:rPr lang="en-US" altLang="en-US"/>
              <a:t>Be accepted by and enroll as a degree- or certificate-seeking student at an eligible Florida public or independent postsecondary institution within five years of high school graduation</a:t>
            </a:r>
          </a:p>
          <a:p>
            <a:r>
              <a:rPr lang="en-US" altLang="en-US"/>
              <a:t>Enroll in at least six non-remedial semester hours (or the equivalent in quarter or clock hours) per term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6574E688-464C-46D9-AE19-234641A9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800"/>
            <a:ext cx="7886700" cy="793750"/>
          </a:xfrm>
        </p:spPr>
        <p:txBody>
          <a:bodyPr/>
          <a:lstStyle/>
          <a:p>
            <a:r>
              <a:rPr altLang="en-US"/>
              <a:t>Bright Futures Scholarship Program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CEFC-E150-4E99-8C80-F6F443942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Students may receive funding for ONE of the award levels: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Florida Academic Scholars Award (FAS)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Florida Medallion Scholars Award (FMS)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Florida Gold Seal CAPE Scholars (GSC)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Florida Gold Seal Vocational Scholars (GSV)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idaDOE_PPT_template_Standard [Read-Only]" id="{AE86ED62-49C8-40D2-A5C0-3567D0D61C16}" vid="{359B3EA7-DE13-454F-B3C4-65853C7A2C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1936</TotalTime>
  <Words>1796</Words>
  <Application>Microsoft Office PowerPoint</Application>
  <PresentationFormat>On-screen Show (4:3)</PresentationFormat>
  <Paragraphs>207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Calibri</vt:lpstr>
      <vt:lpstr>Arial</vt:lpstr>
      <vt:lpstr>Calibri Light</vt:lpstr>
      <vt:lpstr>Office Theme</vt:lpstr>
      <vt:lpstr>Florida Bright Futures  Scholarship Program Initial Eligibility</vt:lpstr>
      <vt:lpstr>Agenda</vt:lpstr>
      <vt:lpstr>Bright Futures Home Screen</vt:lpstr>
      <vt:lpstr>State Scholarship and Grant Programs </vt:lpstr>
      <vt:lpstr>Florida Bright Futures Scholarship Program </vt:lpstr>
      <vt:lpstr>Bright Futures  Initial Eligibility Requirements</vt:lpstr>
      <vt:lpstr>General Requirements</vt:lpstr>
      <vt:lpstr>General Requirements (Continued)</vt:lpstr>
      <vt:lpstr>Bright Futures Scholarship Program Awards</vt:lpstr>
      <vt:lpstr>Florida Academic Scholars (FAS) and  Florida Medallion Scholars (FMS)  Award Requirements</vt:lpstr>
      <vt:lpstr>Student Report Cards</vt:lpstr>
      <vt:lpstr>Grade Point Average</vt:lpstr>
      <vt:lpstr>College Entrance Exams (ACT/SAT)</vt:lpstr>
      <vt:lpstr>College Entrance Exams (ACT/SAT)</vt:lpstr>
      <vt:lpstr>Service Hours</vt:lpstr>
      <vt:lpstr>Other Ways to Qualify</vt:lpstr>
      <vt:lpstr>Gold Seal CAPE Scholars (GSC) Award Requirements</vt:lpstr>
      <vt:lpstr>Gold Seal CAPE Scholars (GSC)</vt:lpstr>
      <vt:lpstr>Gold Seal Vocational Scholars (GSV)  Award Requirements</vt:lpstr>
      <vt:lpstr>Gold Seal Vocational Scholars (GSV)  Award Requirements (Continued)</vt:lpstr>
      <vt:lpstr>Gold Seal Vocational Scholars (GSV)</vt:lpstr>
      <vt:lpstr>Bright Futures Evaluation Process and  Award Notification</vt:lpstr>
      <vt:lpstr>Evaluation Periods</vt:lpstr>
      <vt:lpstr>Early Evaluation</vt:lpstr>
      <vt:lpstr>Final Evaluation</vt:lpstr>
      <vt:lpstr>Eligibility Notifications</vt:lpstr>
      <vt:lpstr>Award Amounts</vt:lpstr>
      <vt:lpstr>Award Amounts (Continued)</vt:lpstr>
      <vt:lpstr>Florida Financial Aid Application (FFAA)</vt:lpstr>
      <vt:lpstr>Application Dates</vt:lpstr>
      <vt:lpstr>Application Two-Step Process </vt:lpstr>
      <vt:lpstr>Step 1. Create Student Account</vt:lpstr>
      <vt:lpstr>Create Student Account (Continued)</vt:lpstr>
      <vt:lpstr>Twin Profiles</vt:lpstr>
      <vt:lpstr>Login Credentials</vt:lpstr>
      <vt:lpstr>Step 2. Complete and Submit Florida Financial Aid Application (FFAA)</vt:lpstr>
      <vt:lpstr>Demographic Information</vt:lpstr>
      <vt:lpstr>Demographic Information (Continued)</vt:lpstr>
      <vt:lpstr>Academic Background</vt:lpstr>
      <vt:lpstr>Academic Background</vt:lpstr>
      <vt:lpstr>Scholarships for Children and Spouses of Deceased or Disabled Veterans (CSDDV) </vt:lpstr>
      <vt:lpstr>Scholarships for Children and Spouses of Deceased or Disabled Veterans (CSDDV) </vt:lpstr>
      <vt:lpstr>José Martí Scholarship Challenge Grant</vt:lpstr>
      <vt:lpstr>Rosewood Family Scholarship</vt:lpstr>
      <vt:lpstr>Florida Farmworker Student Scholarship</vt:lpstr>
      <vt:lpstr>Submit/Acknowledgement</vt:lpstr>
      <vt:lpstr>Successful Submission</vt:lpstr>
      <vt:lpstr>Results</vt:lpstr>
      <vt:lpstr>For More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Malloy</dc:creator>
  <cp:lastModifiedBy>Michael Troy John Carlson</cp:lastModifiedBy>
  <cp:revision>191</cp:revision>
  <cp:lastPrinted>2019-10-09T14:22:09Z</cp:lastPrinted>
  <dcterms:created xsi:type="dcterms:W3CDTF">2014-05-08T13:36:48Z</dcterms:created>
  <dcterms:modified xsi:type="dcterms:W3CDTF">2021-10-27T18:52:48Z</dcterms:modified>
</cp:coreProperties>
</file>