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74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3642"/>
  </p:normalViewPr>
  <p:slideViewPr>
    <p:cSldViewPr snapToGrid="0" snapToObjects="1">
      <p:cViewPr varScale="1">
        <p:scale>
          <a:sx n="92" d="100"/>
          <a:sy n="92" d="100"/>
        </p:scale>
        <p:origin x="132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9B68D-D978-B540-B9D2-582BBA6C710F}" type="datetimeFigureOut">
              <a:rPr lang="en-US" smtClean="0"/>
              <a:t>8/30/19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7CE81-15DB-A141-B880-AD0D38E1D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8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7CE81-15DB-A141-B880-AD0D38E1DA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7CE81-15DB-A141-B880-AD0D38E1DA9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0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7CE81-15DB-A141-B880-AD0D38E1DA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1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7CE81-15DB-A141-B880-AD0D38E1DA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05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7CE81-15DB-A141-B880-AD0D38E1DA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0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7CE81-15DB-A141-B880-AD0D38E1DA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7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7CE81-15DB-A141-B880-AD0D38E1DA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33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7CE81-15DB-A141-B880-AD0D38E1DA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94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7CE81-15DB-A141-B880-AD0D38E1DA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8163" y="814273"/>
            <a:ext cx="7881012" cy="1646302"/>
          </a:xfrm>
        </p:spPr>
        <p:txBody>
          <a:bodyPr/>
          <a:lstStyle/>
          <a:p>
            <a:r>
              <a:rPr lang="en-US" b="1" dirty="0"/>
              <a:t>River Ridge High School Senior Parent Night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05" y="2625502"/>
            <a:ext cx="10098157" cy="1097637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   </a:t>
            </a:r>
            <a:r>
              <a:rPr lang="en-US" sz="2000" b="1" i="1" dirty="0">
                <a:solidFill>
                  <a:schemeClr val="tx1"/>
                </a:solidFill>
              </a:rPr>
              <a:t>What Seniors and Their Parents Need To Know About Post Secondary Planning</a:t>
            </a:r>
          </a:p>
          <a:p>
            <a:endParaRPr lang="en-US" sz="2000" b="1" i="1" dirty="0">
              <a:solidFill>
                <a:schemeClr val="tx1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96FA33-EDDA-464D-B8C7-37CD374F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873" y="3761305"/>
            <a:ext cx="6345382" cy="190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8558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Bachelor’s Degree BA and/or 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0870"/>
            <a:ext cx="9068832" cy="50292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Competitive admissions in SUS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There is more than one way to get to your top pick university!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Refer to SUS Admissions Matrix for requirements, deadlines etc.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Applications differ from school to school (Institutional, Common, Coalition)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Average $17,000-20,000 per year for tuition, room and board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Private schools and out of state schools will be more-amount varies.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Choose a school for the right reasons!</a:t>
            </a:r>
          </a:p>
        </p:txBody>
      </p:sp>
    </p:spTree>
    <p:extLst>
      <p:ext uri="{BB962C8B-B14F-4D97-AF65-F5344CB8AC3E}">
        <p14:creationId xmlns:p14="http://schemas.microsoft.com/office/powerpoint/2010/main" val="64228285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Military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589" y="1523379"/>
            <a:ext cx="8855085" cy="483548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Great option for many students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Each branch has their own qualifications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Must take the ASVAB:  </a:t>
            </a:r>
            <a:r>
              <a:rPr lang="en-US" sz="2400" b="1" dirty="0">
                <a:solidFill>
                  <a:schemeClr val="tx1"/>
                </a:solidFill>
              </a:rPr>
              <a:t>Next test here on October 31st, 7:30 AM in Media Center.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Be SURE you understand what your score means for jobs available to you!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Can take college classes during time serving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For more information meet with a recruiter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63" y="386265"/>
            <a:ext cx="4224439" cy="15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0600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4767"/>
            <a:ext cx="8596668" cy="650164"/>
          </a:xfrm>
        </p:spPr>
        <p:txBody>
          <a:bodyPr>
            <a:normAutofit/>
          </a:bodyPr>
          <a:lstStyle/>
          <a:p>
            <a:r>
              <a:rPr lang="en-US" b="1" dirty="0"/>
              <a:t>Financial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141" y="1252330"/>
            <a:ext cx="10214517" cy="534725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Financial Aid Night Workshop: Oct. 16</a:t>
            </a:r>
            <a:r>
              <a:rPr lang="en-US" sz="2400" b="1" baseline="30000" dirty="0">
                <a:solidFill>
                  <a:schemeClr val="tx1"/>
                </a:solidFill>
              </a:rPr>
              <a:t>th</a:t>
            </a:r>
            <a:r>
              <a:rPr lang="en-US" sz="2400" b="1" dirty="0">
                <a:solidFill>
                  <a:schemeClr val="tx1"/>
                </a:solidFill>
              </a:rPr>
              <a:t>  RRHS  6:30 PM in Media Center</a:t>
            </a:r>
          </a:p>
          <a:p>
            <a:pPr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4 Ways to Fund College Expenses</a:t>
            </a:r>
          </a:p>
          <a:p>
            <a:pPr lvl="1">
              <a:lnSpc>
                <a:spcPct val="150000"/>
              </a:lnSpc>
            </a:pPr>
            <a:r>
              <a:rPr lang="en-US" sz="2300" b="1" dirty="0">
                <a:solidFill>
                  <a:schemeClr val="tx1"/>
                </a:solidFill>
              </a:rPr>
              <a:t>It all starts with the FAFSA!  Application opens October 1</a:t>
            </a:r>
            <a:r>
              <a:rPr lang="en-US" sz="2300" b="1" baseline="30000" dirty="0">
                <a:solidFill>
                  <a:schemeClr val="tx1"/>
                </a:solidFill>
              </a:rPr>
              <a:t>st</a:t>
            </a:r>
            <a:r>
              <a:rPr lang="en-US" sz="1900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Scholarships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Bright Futures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Merit Institutional based on GPA, tests, athletics, leadership, service etc.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Local that I advertise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Scholarship Search Engines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Privately funded through school you will be attending</a:t>
            </a:r>
          </a:p>
          <a:p>
            <a:pPr lvl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Grants</a:t>
            </a:r>
          </a:p>
          <a:p>
            <a:pPr lvl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Loans</a:t>
            </a:r>
          </a:p>
          <a:p>
            <a:pPr lvl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</a:rPr>
              <a:t>Private savings plans and out of pocket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89" y="4148980"/>
            <a:ext cx="2344163" cy="17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3916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234" y="1394872"/>
            <a:ext cx="9879980" cy="51285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Application opens 10/1/2019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Don’t need to wait to meet qualifications!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Top Tier (FAS)  100% full tuition and fees and $300 for books each semester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FMS 75% of tuition and fees, no book stipend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GSV and Gold Seal Cape-$39-$48 per credit hour in vocational program of study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 to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www.floridastudentfinancialaid.org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more detailed information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</a:rPr>
              <a:t>FFAA and  FAFSA-What is the difference?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85" y="0"/>
            <a:ext cx="3726366" cy="19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7021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023" y="294103"/>
            <a:ext cx="8596668" cy="1320800"/>
          </a:xfrm>
        </p:spPr>
        <p:txBody>
          <a:bodyPr/>
          <a:lstStyle/>
          <a:p>
            <a:r>
              <a:rPr lang="en-US" b="1" dirty="0"/>
              <a:t>Community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400" y="1069763"/>
            <a:ext cx="8596668" cy="578823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What kinds of hours qualify?  See brochure for details.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Why do community service if I won’t qualify for Bright Futures?  Is it a graduation requirement?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How do I find out about where I can do my hours? 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Check my webpage for information, ask friends, neighbors, look for organizations in your community who might need help.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To whom do I turn in my Proposal form and logged hours?  Mrs. </a:t>
            </a:r>
            <a:r>
              <a:rPr lang="en-US" sz="2000" dirty="0" err="1">
                <a:solidFill>
                  <a:schemeClr val="tx1"/>
                </a:solidFill>
              </a:rPr>
              <a:t>Touchton</a:t>
            </a:r>
            <a:r>
              <a:rPr lang="en-US" sz="2000" dirty="0">
                <a:solidFill>
                  <a:schemeClr val="tx1"/>
                </a:solidFill>
              </a:rPr>
              <a:t>-Sawyer in Guidance /Mrs. Peterson (backup)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Turn them in quarterly!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DO NOT WAIT UNTIL  THE 11</a:t>
            </a:r>
            <a:r>
              <a:rPr lang="en-US" sz="2400" b="1" baseline="30000" dirty="0">
                <a:solidFill>
                  <a:schemeClr val="tx1"/>
                </a:solidFill>
              </a:rPr>
              <a:t>th</a:t>
            </a:r>
            <a:r>
              <a:rPr lang="en-US" sz="2400" b="1" dirty="0">
                <a:solidFill>
                  <a:schemeClr val="tx1"/>
                </a:solidFill>
              </a:rPr>
              <a:t> hour to check your hours!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7528">
            <a:off x="7290173" y="240598"/>
            <a:ext cx="2026847" cy="16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9325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91" y="159025"/>
            <a:ext cx="8539711" cy="733073"/>
          </a:xfrm>
        </p:spPr>
        <p:txBody>
          <a:bodyPr/>
          <a:lstStyle/>
          <a:p>
            <a:r>
              <a:rPr lang="en-US" b="1" dirty="0"/>
              <a:t>September/October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45" y="892098"/>
            <a:ext cx="9500838" cy="58068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Explore options for careers, majors, training needed if not sure already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Applications!  Give yourself enough time to submit quality applications.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College Night @ PHSC-West Campus: September 10</a:t>
            </a:r>
            <a:r>
              <a:rPr lang="en-US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6-7:30 pm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Take SAT/ACT tests soon for admissions evaluation. 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Complete the FAFSA Opens  October 1, 2019-Financial Aid Workshop 10/16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Register/Apply for Bright Futures October 1, 2019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Begin scholarship search and applications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 hard in all your classes-senior year grades are very important!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Make sure you have all graduation requirements including passing state tests!</a:t>
            </a:r>
          </a:p>
          <a:p>
            <a:pPr lvl="1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1249" y="892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01" y="2076015"/>
            <a:ext cx="1967120" cy="135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303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4263"/>
            <a:ext cx="8596668" cy="5363737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www.fldoe.org   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Florida Department of Education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www.floridastudents.org  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Educational Resources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www.floridastudentfinancialaid.org  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Bright Futures</a:t>
            </a:r>
          </a:p>
          <a:p>
            <a:r>
              <a:rPr lang="en-US" b="1" dirty="0">
                <a:solidFill>
                  <a:schemeClr val="tx1"/>
                </a:solidFill>
              </a:rPr>
              <a:t>https://fafsa.ed.gov/   </a:t>
            </a:r>
            <a:r>
              <a:rPr lang="en-US" b="1" i="1" dirty="0">
                <a:solidFill>
                  <a:schemeClr val="tx1"/>
                </a:solidFill>
              </a:rPr>
              <a:t>FAFSA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www.collegeboard.org  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SAT Testing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www.act.org  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ACT Testing</a:t>
            </a:r>
          </a:p>
          <a:p>
            <a:r>
              <a:rPr lang="en-US" b="1" dirty="0"/>
              <a:t>www.floridastudentsachieve.org  </a:t>
            </a:r>
            <a:r>
              <a:rPr lang="en-US" b="1" i="1" dirty="0"/>
              <a:t>All grade level info for parents</a:t>
            </a:r>
          </a:p>
          <a:p>
            <a:r>
              <a:rPr lang="en-US" b="1" dirty="0"/>
              <a:t>www.floridashines.org  </a:t>
            </a:r>
            <a:r>
              <a:rPr lang="en-US" b="1" i="1" dirty="0"/>
              <a:t>Career and College Exploration</a:t>
            </a:r>
          </a:p>
          <a:p>
            <a:r>
              <a:rPr lang="en-US" b="1" dirty="0"/>
              <a:t>www.findmycollegemajor.org  </a:t>
            </a:r>
            <a:r>
              <a:rPr lang="en-US" b="1" i="1" dirty="0"/>
              <a:t>Career and Major Exploration</a:t>
            </a:r>
          </a:p>
          <a:p>
            <a:r>
              <a:rPr lang="en-US" b="1" dirty="0"/>
              <a:t>http://www.bls.gov  </a:t>
            </a:r>
            <a:r>
              <a:rPr lang="en-US" b="1" i="1" dirty="0"/>
              <a:t>Job outlooks, Florida statistics by occupation</a:t>
            </a:r>
          </a:p>
          <a:p>
            <a:r>
              <a:rPr lang="en-US" b="1" dirty="0"/>
              <a:t>www.FloridaNEXT.com  </a:t>
            </a:r>
            <a:r>
              <a:rPr lang="en-US" b="1" i="1" dirty="0"/>
              <a:t>College Planning and Scholarships Magazine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www.fastweb.com  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Scholarship search  (only one option of many)</a:t>
            </a:r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5255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449" y="0"/>
            <a:ext cx="12406449" cy="69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484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296" y="556592"/>
            <a:ext cx="978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Senior Year is all about staying connected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21747-197A-7145-BD65-F1AE8B1A5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6" y="1339058"/>
            <a:ext cx="9655413" cy="518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7984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287" y="212271"/>
            <a:ext cx="940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Mrs. Peterson has a webpage?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7" y="4855065"/>
            <a:ext cx="3319145" cy="1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9777">
            <a:off x="612496" y="1228081"/>
            <a:ext cx="2089817" cy="2147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65830">
            <a:off x="5129561" y="1494263"/>
            <a:ext cx="4438982" cy="33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2727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</a:t>
            </a:r>
            <a:r>
              <a:rPr lang="en-US" b="1" dirty="0"/>
              <a:t>Which Pathway Is Right For 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29409"/>
            <a:ext cx="8596668" cy="45322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58024" y="1930400"/>
            <a:ext cx="4035287" cy="755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 SCHOOL GRADUATION</a:t>
            </a:r>
          </a:p>
        </p:txBody>
      </p:sp>
      <p:sp>
        <p:nvSpPr>
          <p:cNvPr id="5" name="Oval 4"/>
          <p:cNvSpPr/>
          <p:nvPr/>
        </p:nvSpPr>
        <p:spPr>
          <a:xfrm>
            <a:off x="761986" y="2908576"/>
            <a:ext cx="2196037" cy="1295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WORKPLACE</a:t>
            </a:r>
          </a:p>
        </p:txBody>
      </p:sp>
      <p:sp>
        <p:nvSpPr>
          <p:cNvPr id="8" name="Triangle 7"/>
          <p:cNvSpPr/>
          <p:nvPr/>
        </p:nvSpPr>
        <p:spPr>
          <a:xfrm>
            <a:off x="3854084" y="4520096"/>
            <a:ext cx="2326073" cy="1584461"/>
          </a:xfrm>
          <a:prstGeom prst="triangle">
            <a:avLst>
              <a:gd name="adj" fmla="val 49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 OR AA DEGREE</a:t>
            </a:r>
          </a:p>
        </p:txBody>
      </p:sp>
      <p:sp>
        <p:nvSpPr>
          <p:cNvPr id="9" name="Hexagon 8"/>
          <p:cNvSpPr/>
          <p:nvPr/>
        </p:nvSpPr>
        <p:spPr>
          <a:xfrm>
            <a:off x="1307838" y="4614793"/>
            <a:ext cx="1915743" cy="148976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TECHNICAL TRAINING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56175" y="2908576"/>
            <a:ext cx="1928190" cy="1187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MILITARY</a:t>
            </a:r>
          </a:p>
        </p:txBody>
      </p:sp>
      <p:sp>
        <p:nvSpPr>
          <p:cNvPr id="11" name="Diamond 10"/>
          <p:cNvSpPr/>
          <p:nvPr/>
        </p:nvSpPr>
        <p:spPr>
          <a:xfrm>
            <a:off x="6420910" y="4288319"/>
            <a:ext cx="2365281" cy="182079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 OR BS DEGREE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009857" y="2622552"/>
            <a:ext cx="1349560" cy="757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141847" y="2767220"/>
            <a:ext cx="1380824" cy="2122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30151" y="2685774"/>
            <a:ext cx="59292" cy="1752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466174" y="2694059"/>
            <a:ext cx="1427967" cy="2114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420910" y="2698405"/>
            <a:ext cx="1083347" cy="900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06351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460579" cy="660399"/>
          </a:xfrm>
        </p:spPr>
        <p:txBody>
          <a:bodyPr/>
          <a:lstStyle/>
          <a:p>
            <a:r>
              <a:rPr lang="en-US" b="1" dirty="0"/>
              <a:t>What if I don’t know what I want to do?</a:t>
            </a:r>
          </a:p>
        </p:txBody>
      </p:sp>
      <p:pic>
        <p:nvPicPr>
          <p:cNvPr id="4" name="Picture 3" descr="Career-Pa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811">
            <a:off x="554811" y="1527161"/>
            <a:ext cx="2542475" cy="3452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399" y="1850283"/>
            <a:ext cx="91662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   </a:t>
            </a:r>
            <a:r>
              <a:rPr lang="en-US" sz="5400" b="1" dirty="0">
                <a:solidFill>
                  <a:srgbClr val="FF0000"/>
                </a:solidFill>
              </a:rPr>
              <a:t>Explore! 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                                          </a:t>
            </a:r>
            <a:r>
              <a:rPr lang="en-US" sz="3200" b="1" dirty="0">
                <a:solidFill>
                  <a:schemeClr val="accent1"/>
                </a:solidFill>
              </a:rPr>
              <a:t>www. Floridashines.org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1853" y="3504568"/>
            <a:ext cx="9260147" cy="307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charset="2"/>
              <a:buChar char="ü"/>
            </a:pPr>
            <a:r>
              <a:rPr lang="en-US" sz="2000" b="1" dirty="0">
                <a:solidFill>
                  <a:schemeClr val="accent1"/>
                </a:solidFill>
              </a:rPr>
              <a:t>Interest Inventories and Values Assessments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</a:pPr>
            <a:r>
              <a:rPr lang="en-US" sz="2000" b="1" dirty="0">
                <a:solidFill>
                  <a:schemeClr val="accent1"/>
                </a:solidFill>
              </a:rPr>
              <a:t>Identify Career Pathways 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</a:pPr>
            <a:r>
              <a:rPr lang="en-US" sz="2000" b="1" dirty="0">
                <a:solidFill>
                  <a:schemeClr val="accent1"/>
                </a:solidFill>
              </a:rPr>
              <a:t>Education you need for these careers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</a:pPr>
            <a:r>
              <a:rPr lang="en-US" sz="2000" b="1" dirty="0">
                <a:solidFill>
                  <a:schemeClr val="accent1"/>
                </a:solidFill>
              </a:rPr>
              <a:t>College Majors for these pathways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</a:pPr>
            <a:r>
              <a:rPr lang="en-US" sz="2000" b="1" dirty="0">
                <a:solidFill>
                  <a:schemeClr val="accent1"/>
                </a:solidFill>
              </a:rPr>
              <a:t>Colleges that offer these majors</a:t>
            </a:r>
          </a:p>
        </p:txBody>
      </p:sp>
    </p:spTree>
    <p:extLst>
      <p:ext uri="{BB962C8B-B14F-4D97-AF65-F5344CB8AC3E}">
        <p14:creationId xmlns:p14="http://schemas.microsoft.com/office/powerpoint/2010/main" val="103383998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96957"/>
            <a:ext cx="6197783" cy="1490869"/>
          </a:xfrm>
        </p:spPr>
        <p:txBody>
          <a:bodyPr>
            <a:normAutofit/>
          </a:bodyPr>
          <a:lstStyle/>
          <a:p>
            <a:r>
              <a:rPr lang="en-US" sz="3200" b="1" dirty="0"/>
              <a:t>Going straight to work?</a:t>
            </a:r>
            <a:br>
              <a:rPr lang="en-US" sz="3200" b="1" dirty="0"/>
            </a:br>
            <a:r>
              <a:rPr lang="en-US" sz="3200" b="1" dirty="0"/>
              <a:t>Some things to consider: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6731"/>
            <a:ext cx="8596668" cy="46912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Resume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Proficiency Testing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Your references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Interviewing practice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 the job training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Background checks?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Drug tests?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Do your research!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004" y="0"/>
            <a:ext cx="3998291" cy="25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3367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29478"/>
            <a:ext cx="8596668" cy="1320800"/>
          </a:xfrm>
        </p:spPr>
        <p:txBody>
          <a:bodyPr/>
          <a:lstStyle/>
          <a:p>
            <a:r>
              <a:rPr lang="en-US" b="1" dirty="0"/>
              <a:t>Technical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9287"/>
            <a:ext cx="8596668" cy="4346713"/>
          </a:xfrm>
        </p:spPr>
        <p:txBody>
          <a:bodyPr>
            <a:normAutofit/>
          </a:bodyPr>
          <a:lstStyle/>
          <a:p>
            <a:r>
              <a:rPr lang="en-US" dirty="0"/>
              <a:t>Many of the fastest growing occupations in Florida require a postsecondary </a:t>
            </a:r>
            <a:r>
              <a:rPr lang="en-US" dirty="0">
                <a:solidFill>
                  <a:schemeClr val="tx1"/>
                </a:solidFill>
              </a:rPr>
              <a:t>vocational certificate or associate degree (A.S.). Examples of these careers include the following: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Medical Assistants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Web Developers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Electricians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Sonographers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Industrial Machinery Mechanics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Brick/Block Masons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Software Developers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WATCH FOR TECHNICAL TRAINING CAREER EVENTS AT RRHS IN MARCH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334" y="6271550"/>
            <a:ext cx="8148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 Florida Department of Economic Opportunity, www.floridajobs.org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374" y="3070086"/>
            <a:ext cx="2961860" cy="22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0454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Where to Get Technical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9287"/>
            <a:ext cx="8596668" cy="40939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Marchman Technical College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Pasco Hernando State College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Hillsborough Community College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St Petersburg College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Rasmussen College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And more. . . . . .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8308" y="6063734"/>
            <a:ext cx="7114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http://www.rwm.org/florida-trade-schools/</a:t>
            </a:r>
          </a:p>
        </p:txBody>
      </p:sp>
    </p:spTree>
    <p:extLst>
      <p:ext uri="{BB962C8B-B14F-4D97-AF65-F5344CB8AC3E}">
        <p14:creationId xmlns:p14="http://schemas.microsoft.com/office/powerpoint/2010/main" val="14385722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Associate of Arts Degree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7288"/>
            <a:ext cx="8596668" cy="41928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State Colleges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Designed for transfer to a four year college or university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2+2 plan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SUS admissions criteria change when you transfer with an AA!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More affordable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Always plan with the end in mind!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Don’t apply until second semester.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854" y="4842295"/>
            <a:ext cx="3852148" cy="201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236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acet">
  <a:themeElements>
    <a:clrScheme name="Custom 3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E165F"/>
      </a:accent1>
      <a:accent2>
        <a:srgbClr val="110424"/>
      </a:accent2>
      <a:accent3>
        <a:srgbClr val="4A6279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4105</TotalTime>
  <Words>901</Words>
  <Application>Microsoft Macintosh PowerPoint</Application>
  <PresentationFormat>Widescreen</PresentationFormat>
  <Paragraphs>141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Trebuchet MS</vt:lpstr>
      <vt:lpstr>Wingdings</vt:lpstr>
      <vt:lpstr>Wingdings 3</vt:lpstr>
      <vt:lpstr>Facet</vt:lpstr>
      <vt:lpstr>River Ridge High School Senior Parent Night</vt:lpstr>
      <vt:lpstr>PowerPoint Presentation</vt:lpstr>
      <vt:lpstr>PowerPoint Presentation</vt:lpstr>
      <vt:lpstr>        Which Pathway Is Right For Me?</vt:lpstr>
      <vt:lpstr>What if I don’t know what I want to do?</vt:lpstr>
      <vt:lpstr>Going straight to work? Some things to consider:</vt:lpstr>
      <vt:lpstr>Technical Training</vt:lpstr>
      <vt:lpstr>Where to Get Technical Training</vt:lpstr>
      <vt:lpstr>Associate of Arts Degree</vt:lpstr>
      <vt:lpstr>Bachelor’s Degree BA and/or BS</vt:lpstr>
      <vt:lpstr>Military</vt:lpstr>
      <vt:lpstr>Financial Matters</vt:lpstr>
      <vt:lpstr>PowerPoint Presentation</vt:lpstr>
      <vt:lpstr>Community Service</vt:lpstr>
      <vt:lpstr>September/October Priorities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Ridge High School Parent Night</dc:title>
  <dc:creator>Laurie Peterson</dc:creator>
  <cp:lastModifiedBy>Laurie Peterson</cp:lastModifiedBy>
  <cp:revision>97</cp:revision>
  <dcterms:created xsi:type="dcterms:W3CDTF">2017-08-30T14:50:04Z</dcterms:created>
  <dcterms:modified xsi:type="dcterms:W3CDTF">2019-08-30T19:52:51Z</dcterms:modified>
</cp:coreProperties>
</file>